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image" Target="../media/image-1-3.png"/><Relationship Id="rId4" Type="http://schemas.openxmlformats.org/officeDocument/2006/relationships/image" Target="../media/image-1-4.png"/><Relationship Id="rId5" Type="http://schemas.openxmlformats.org/officeDocument/2006/relationships/image" Target="../media/image-1-5.png"/><Relationship Id="rId6" Type="http://schemas.openxmlformats.org/officeDocument/2006/relationships/image" Target="../media/image-1-6.png"/><Relationship Id="rId7" Type="http://schemas.openxmlformats.org/officeDocument/2006/relationships/image" Target="../media/image-1-7.pn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image" Target="../media/image-2-5.png"/><Relationship Id="rId6" Type="http://schemas.openxmlformats.org/officeDocument/2006/relationships/image" Target="../media/image-2-6.png"/><Relationship Id="rId7" Type="http://schemas.openxmlformats.org/officeDocument/2006/relationships/image" Target="../media/image-2-7.png"/><Relationship Id="rId8" Type="http://schemas.openxmlformats.org/officeDocument/2006/relationships/image" Target="../media/image-2-8.png"/><Relationship Id="rId9" Type="http://schemas.openxmlformats.org/officeDocument/2006/relationships/image" Target="../media/image-2-9.png"/><Relationship Id="rId10" Type="http://schemas.openxmlformats.org/officeDocument/2006/relationships/image" Target="../media/image-2-10.png"/><Relationship Id="rId11" Type="http://schemas.openxmlformats.org/officeDocument/2006/relationships/image" Target="../media/image-2-11.png"/><Relationship Id="rId12" Type="http://schemas.openxmlformats.org/officeDocument/2006/relationships/image" Target="../media/image-2-12.png"/><Relationship Id="rId13" Type="http://schemas.openxmlformats.org/officeDocument/2006/relationships/slideLayout" Target="../slideLayouts/slideLayout1.xml"/><Relationship Id="rId1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image" Target="../media/image-3-5.png"/><Relationship Id="rId6" Type="http://schemas.openxmlformats.org/officeDocument/2006/relationships/image" Target="../media/image-3-6.png"/><Relationship Id="rId7" Type="http://schemas.openxmlformats.org/officeDocument/2006/relationships/image" Target="../media/image-3-7.png"/><Relationship Id="rId8" Type="http://schemas.openxmlformats.org/officeDocument/2006/relationships/image" Target="../media/image-3-8.png"/><Relationship Id="rId9" Type="http://schemas.openxmlformats.org/officeDocument/2006/relationships/image" Target="../media/image-3-9.png"/><Relationship Id="rId10" Type="http://schemas.openxmlformats.org/officeDocument/2006/relationships/image" Target="../media/image-3-10.png"/><Relationship Id="rId11" Type="http://schemas.openxmlformats.org/officeDocument/2006/relationships/image" Target="../media/image-3-11.png"/><Relationship Id="rId12" Type="http://schemas.openxmlformats.org/officeDocument/2006/relationships/image" Target="../media/image-3-12.png"/><Relationship Id="rId13" Type="http://schemas.openxmlformats.org/officeDocument/2006/relationships/image" Target="../media/image-3-13.png"/><Relationship Id="rId14" Type="http://schemas.openxmlformats.org/officeDocument/2006/relationships/image" Target="../media/image-3-14.png"/><Relationship Id="rId15" Type="http://schemas.openxmlformats.org/officeDocument/2006/relationships/image" Target="../media/image-3-15.png"/><Relationship Id="rId16" Type="http://schemas.openxmlformats.org/officeDocument/2006/relationships/image" Target="../media/image-3-16.png"/><Relationship Id="rId17" Type="http://schemas.openxmlformats.org/officeDocument/2006/relationships/image" Target="../media/image-3-17.png"/><Relationship Id="rId18" Type="http://schemas.openxmlformats.org/officeDocument/2006/relationships/slideLayout" Target="../slideLayouts/slideLayout1.xml"/><Relationship Id="rId19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image" Target="../media/image-4-6.png"/><Relationship Id="rId7" Type="http://schemas.openxmlformats.org/officeDocument/2006/relationships/image" Target="../media/image-4-7.png"/><Relationship Id="rId8" Type="http://schemas.openxmlformats.org/officeDocument/2006/relationships/image" Target="../media/image-4-8.png"/><Relationship Id="rId9" Type="http://schemas.openxmlformats.org/officeDocument/2006/relationships/image" Target="../media/image-4-9.png"/><Relationship Id="rId10" Type="http://schemas.openxmlformats.org/officeDocument/2006/relationships/image" Target="../media/image-4-10.png"/><Relationship Id="rId11" Type="http://schemas.openxmlformats.org/officeDocument/2006/relationships/image" Target="../media/image-4-11.png"/><Relationship Id="rId12" Type="http://schemas.openxmlformats.org/officeDocument/2006/relationships/image" Target="../media/image-4-12.png"/><Relationship Id="rId13" Type="http://schemas.openxmlformats.org/officeDocument/2006/relationships/image" Target="../media/image-4-13.png"/><Relationship Id="rId14" Type="http://schemas.openxmlformats.org/officeDocument/2006/relationships/image" Target="../media/image-4-14.png"/><Relationship Id="rId15" Type="http://schemas.openxmlformats.org/officeDocument/2006/relationships/image" Target="../media/image-4-15.png"/><Relationship Id="rId16" Type="http://schemas.openxmlformats.org/officeDocument/2006/relationships/image" Target="../media/image-4-16.png"/><Relationship Id="rId17" Type="http://schemas.openxmlformats.org/officeDocument/2006/relationships/image" Target="../media/image-4-17.png"/><Relationship Id="rId18" Type="http://schemas.openxmlformats.org/officeDocument/2006/relationships/image" Target="../media/image-4-18.png"/><Relationship Id="rId19" Type="http://schemas.openxmlformats.org/officeDocument/2006/relationships/image" Target="../media/image-4-19.png"/><Relationship Id="rId20" Type="http://schemas.openxmlformats.org/officeDocument/2006/relationships/image" Target="../media/image-4-20.png"/><Relationship Id="rId21" Type="http://schemas.openxmlformats.org/officeDocument/2006/relationships/slideLayout" Target="../slideLayouts/slideLayout1.xml"/><Relationship Id="rId2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image" Target="../media/image-5-6.png"/><Relationship Id="rId7" Type="http://schemas.openxmlformats.org/officeDocument/2006/relationships/image" Target="../media/image-5-7.png"/><Relationship Id="rId8" Type="http://schemas.openxmlformats.org/officeDocument/2006/relationships/image" Target="../media/image-5-8.png"/><Relationship Id="rId9" Type="http://schemas.openxmlformats.org/officeDocument/2006/relationships/image" Target="../media/image-5-9.jpg"/><Relationship Id="rId10" Type="http://schemas.openxmlformats.org/officeDocument/2006/relationships/image" Target="../media/image-5-10.png"/><Relationship Id="rId11" Type="http://schemas.openxmlformats.org/officeDocument/2006/relationships/image" Target="../media/image-5-11.png"/><Relationship Id="rId12" Type="http://schemas.openxmlformats.org/officeDocument/2006/relationships/image" Target="../media/image-5-12.png"/><Relationship Id="rId13" Type="http://schemas.openxmlformats.org/officeDocument/2006/relationships/image" Target="../media/image-5-13.png"/><Relationship Id="rId14" Type="http://schemas.openxmlformats.org/officeDocument/2006/relationships/image" Target="../media/image-5-14.png"/><Relationship Id="rId15" Type="http://schemas.openxmlformats.org/officeDocument/2006/relationships/image" Target="../media/image-5-15.png"/><Relationship Id="rId16" Type="http://schemas.openxmlformats.org/officeDocument/2006/relationships/image" Target="../media/image-5-16.jpg"/><Relationship Id="rId17" Type="http://schemas.openxmlformats.org/officeDocument/2006/relationships/image" Target="../media/image-5-17.png"/><Relationship Id="rId18" Type="http://schemas.openxmlformats.org/officeDocument/2006/relationships/image" Target="../media/image-5-18.png"/><Relationship Id="rId19" Type="http://schemas.openxmlformats.org/officeDocument/2006/relationships/image" Target="../media/image-5-19.png"/><Relationship Id="rId20" Type="http://schemas.openxmlformats.org/officeDocument/2006/relationships/image" Target="../media/image-5-20.png"/><Relationship Id="rId21" Type="http://schemas.openxmlformats.org/officeDocument/2006/relationships/slideLayout" Target="../slideLayouts/slideLayout1.xml"/><Relationship Id="rId2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image" Target="../media/image-6-5.png"/><Relationship Id="rId6" Type="http://schemas.openxmlformats.org/officeDocument/2006/relationships/image" Target="../media/image-6-6.png"/><Relationship Id="rId7" Type="http://schemas.openxmlformats.org/officeDocument/2006/relationships/image" Target="../media/image-6-7.png"/><Relationship Id="rId8" Type="http://schemas.openxmlformats.org/officeDocument/2006/relationships/image" Target="../media/image-6-8.png"/><Relationship Id="rId9" Type="http://schemas.openxmlformats.org/officeDocument/2006/relationships/image" Target="../media/image-6-9.png"/><Relationship Id="rId10" Type="http://schemas.openxmlformats.org/officeDocument/2006/relationships/image" Target="../media/image-6-10.png"/><Relationship Id="rId11" Type="http://schemas.openxmlformats.org/officeDocument/2006/relationships/image" Target="../media/image-6-11.png"/><Relationship Id="rId12" Type="http://schemas.openxmlformats.org/officeDocument/2006/relationships/image" Target="../media/image-6-12.png"/><Relationship Id="rId13" Type="http://schemas.openxmlformats.org/officeDocument/2006/relationships/image" Target="../media/image-6-13.png"/><Relationship Id="rId14" Type="http://schemas.openxmlformats.org/officeDocument/2006/relationships/image" Target="../media/image-6-14.png"/><Relationship Id="rId15" Type="http://schemas.openxmlformats.org/officeDocument/2006/relationships/image" Target="../media/image-6-15.png"/><Relationship Id="rId16" Type="http://schemas.openxmlformats.org/officeDocument/2006/relationships/image" Target="../media/image-6-16.png"/><Relationship Id="rId17" Type="http://schemas.openxmlformats.org/officeDocument/2006/relationships/slideLayout" Target="../slideLayouts/slideLayout1.xml"/><Relationship Id="rId18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image" Target="../media/image-7-6.png"/><Relationship Id="rId7" Type="http://schemas.openxmlformats.org/officeDocument/2006/relationships/image" Target="../media/image-7-7.png"/><Relationship Id="rId8" Type="http://schemas.openxmlformats.org/officeDocument/2006/relationships/image" Target="../media/image-7-8.png"/><Relationship Id="rId9" Type="http://schemas.openxmlformats.org/officeDocument/2006/relationships/image" Target="../media/image-7-9.png"/><Relationship Id="rId10" Type="http://schemas.openxmlformats.org/officeDocument/2006/relationships/image" Target="../media/image-7-10.png"/><Relationship Id="rId11" Type="http://schemas.openxmlformats.org/officeDocument/2006/relationships/image" Target="../media/image-7-11.png"/><Relationship Id="rId12" Type="http://schemas.openxmlformats.org/officeDocument/2006/relationships/slideLayout" Target="../slideLayouts/slideLayout1.xml"/><Relationship Id="rId1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image" Target="../media/image-8-6.png"/><Relationship Id="rId7" Type="http://schemas.openxmlformats.org/officeDocument/2006/relationships/image" Target="../media/image-8-7.png"/><Relationship Id="rId8" Type="http://schemas.openxmlformats.org/officeDocument/2006/relationships/image" Target="../media/image-8-8.png"/><Relationship Id="rId9" Type="http://schemas.openxmlformats.org/officeDocument/2006/relationships/image" Target="../media/image-8-9.png"/><Relationship Id="rId10" Type="http://schemas.openxmlformats.org/officeDocument/2006/relationships/image" Target="../media/image-8-10.png"/><Relationship Id="rId11" Type="http://schemas.openxmlformats.org/officeDocument/2006/relationships/image" Target="../media/image-8-11.png"/><Relationship Id="rId12" Type="http://schemas.openxmlformats.org/officeDocument/2006/relationships/image" Target="../media/image-8-12.png"/><Relationship Id="rId13" Type="http://schemas.openxmlformats.org/officeDocument/2006/relationships/image" Target="../media/image-8-13.png"/><Relationship Id="rId14" Type="http://schemas.openxmlformats.org/officeDocument/2006/relationships/image" Target="../media/image-8-14.png"/><Relationship Id="rId15" Type="http://schemas.openxmlformats.org/officeDocument/2006/relationships/image" Target="../media/image-8-15.png"/><Relationship Id="rId16" Type="http://schemas.openxmlformats.org/officeDocument/2006/relationships/image" Target="../media/image-8-16.png"/><Relationship Id="rId17" Type="http://schemas.openxmlformats.org/officeDocument/2006/relationships/image" Target="../media/image-8-17.png"/><Relationship Id="rId18" Type="http://schemas.openxmlformats.org/officeDocument/2006/relationships/image" Target="../media/image-8-18.png"/><Relationship Id="rId19" Type="http://schemas.openxmlformats.org/officeDocument/2006/relationships/slideLayout" Target="../slideLayouts/slideLayout1.xml"/><Relationship Id="rId20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image" Target="../media/image-9-6.png"/><Relationship Id="rId7" Type="http://schemas.openxmlformats.org/officeDocument/2006/relationships/image" Target="../media/image-9-7.png"/><Relationship Id="rId8" Type="http://schemas.openxmlformats.org/officeDocument/2006/relationships/image" Target="../media/image-9-8.png"/><Relationship Id="rId9" Type="http://schemas.openxmlformats.org/officeDocument/2006/relationships/image" Target="../media/image-9-9.png"/><Relationship Id="rId10" Type="http://schemas.openxmlformats.org/officeDocument/2006/relationships/image" Target="../media/image-9-10.png"/><Relationship Id="rId11" Type="http://schemas.openxmlformats.org/officeDocument/2006/relationships/image" Target="../media/image-9-11.jpg"/><Relationship Id="rId12" Type="http://schemas.openxmlformats.org/officeDocument/2006/relationships/image" Target="../media/image-9-12.png"/><Relationship Id="rId13" Type="http://schemas.openxmlformats.org/officeDocument/2006/relationships/image" Target="../media/image-9-13.png"/><Relationship Id="rId14" Type="http://schemas.openxmlformats.org/officeDocument/2006/relationships/image" Target="../media/image-9-14.png"/><Relationship Id="rId15" Type="http://schemas.openxmlformats.org/officeDocument/2006/relationships/image" Target="../media/image-9-15.png"/><Relationship Id="rId16" Type="http://schemas.openxmlformats.org/officeDocument/2006/relationships/image" Target="../media/image-9-16.png"/><Relationship Id="rId17" Type="http://schemas.openxmlformats.org/officeDocument/2006/relationships/image" Target="../media/image-9-17.png"/><Relationship Id="rId18" Type="http://schemas.openxmlformats.org/officeDocument/2006/relationships/image" Target="../media/image-9-18.png"/><Relationship Id="rId19" Type="http://schemas.openxmlformats.org/officeDocument/2006/relationships/image" Target="../media/image-9-19.png"/><Relationship Id="rId20" Type="http://schemas.openxmlformats.org/officeDocument/2006/relationships/image" Target="../media/image-9-20.png"/><Relationship Id="rId21" Type="http://schemas.openxmlformats.org/officeDocument/2006/relationships/image" Target="../media/image-9-21.png"/><Relationship Id="rId22" Type="http://schemas.openxmlformats.org/officeDocument/2006/relationships/image" Target="../media/image-9-22.png"/><Relationship Id="rId23" Type="http://schemas.openxmlformats.org/officeDocument/2006/relationships/image" Target="../media/image-9-23.png"/><Relationship Id="rId24" Type="http://schemas.openxmlformats.org/officeDocument/2006/relationships/image" Target="../media/image-9-24.png"/><Relationship Id="rId25" Type="http://schemas.openxmlformats.org/officeDocument/2006/relationships/image" Target="../media/image-9-25.png"/><Relationship Id="rId26" Type="http://schemas.openxmlformats.org/officeDocument/2006/relationships/image" Target="../media/image-9-26.png"/><Relationship Id="rId27" Type="http://schemas.openxmlformats.org/officeDocument/2006/relationships/image" Target="../media/image-9-27.png"/><Relationship Id="rId28" Type="http://schemas.openxmlformats.org/officeDocument/2006/relationships/image" Target="../media/image-9-28.png"/><Relationship Id="rId29" Type="http://schemas.openxmlformats.org/officeDocument/2006/relationships/image" Target="../media/image-9-29.png"/><Relationship Id="rId30" Type="http://schemas.openxmlformats.org/officeDocument/2006/relationships/image" Target="../media/image-9-30.png"/><Relationship Id="rId31" Type="http://schemas.openxmlformats.org/officeDocument/2006/relationships/image" Target="../media/image-9-31.png"/><Relationship Id="rId32" Type="http://schemas.openxmlformats.org/officeDocument/2006/relationships/image" Target="../media/image-9-32.png"/><Relationship Id="rId33" Type="http://schemas.openxmlformats.org/officeDocument/2006/relationships/slideLayout" Target="../slideLayouts/slideLayout1.xml"/><Relationship Id="rId3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7400"/>
            <a:ext cx="12192000" cy="47625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0300"/>
            <a:ext cx="12192000" cy="47625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43200"/>
            <a:ext cx="12192000" cy="476250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14800"/>
            <a:ext cx="12192000" cy="476250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57700"/>
            <a:ext cx="12192000" cy="476250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400" y="2857500"/>
            <a:ext cx="7315200" cy="1181100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1653838" y="1943100"/>
            <a:ext cx="8884325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ctr" indent="0" marL="0">
              <a:lnSpc>
                <a:spcPts val="5400"/>
              </a:lnSpc>
              <a:buNone/>
            </a:pPr>
            <a:r>
              <a:rPr lang="en-US" sz="5400" b="1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Le Son Numérique</a:t>
            </a:r>
            <a:endParaRPr lang="en-US" sz="5400" dirty="0"/>
          </a:p>
        </p:txBody>
      </p:sp>
      <p:sp>
        <p:nvSpPr>
          <p:cNvPr id="10" name="Text 1"/>
          <p:cNvSpPr/>
          <p:nvPr/>
        </p:nvSpPr>
        <p:spPr>
          <a:xfrm>
            <a:off x="1981200" y="3086100"/>
            <a:ext cx="8229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De la nature du son à l'encodage numérique</a:t>
            </a:r>
            <a:endParaRPr lang="en-US" sz="1800" dirty="0"/>
          </a:p>
        </p:txBody>
      </p:sp>
      <p:sp>
        <p:nvSpPr>
          <p:cNvPr id="11" name="Text 2"/>
          <p:cNvSpPr/>
          <p:nvPr/>
        </p:nvSpPr>
        <p:spPr>
          <a:xfrm>
            <a:off x="1981200" y="3543300"/>
            <a:ext cx="82296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1500" dirty="0">
                <a:solidFill>
                  <a:srgbClr val="86EFAC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Une exploration de l'évolution du son analogique à digital</a:t>
            </a:r>
            <a:endParaRPr lang="en-US" sz="1500" dirty="0"/>
          </a:p>
        </p:txBody>
      </p:sp>
      <p:sp>
        <p:nvSpPr>
          <p:cNvPr id="12" name="Text 3"/>
          <p:cNvSpPr/>
          <p:nvPr/>
        </p:nvSpPr>
        <p:spPr>
          <a:xfrm>
            <a:off x="2267084" y="4648200"/>
            <a:ext cx="1525369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Ondes sonores</a:t>
            </a:r>
            <a:endParaRPr lang="en-US" sz="1350" dirty="0"/>
          </a:p>
        </p:txBody>
      </p:sp>
      <p:sp>
        <p:nvSpPr>
          <p:cNvPr id="13" name="Text 4"/>
          <p:cNvSpPr/>
          <p:nvPr/>
        </p:nvSpPr>
        <p:spPr>
          <a:xfrm>
            <a:off x="3737327" y="4648200"/>
            <a:ext cx="2793742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Enregistrement analogique</a:t>
            </a:r>
            <a:endParaRPr lang="en-US" sz="1350" dirty="0"/>
          </a:p>
        </p:txBody>
      </p:sp>
      <p:sp>
        <p:nvSpPr>
          <p:cNvPr id="14" name="Text 5"/>
          <p:cNvSpPr/>
          <p:nvPr/>
        </p:nvSpPr>
        <p:spPr>
          <a:xfrm>
            <a:off x="6488013" y="4648200"/>
            <a:ext cx="138053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Numérisation</a:t>
            </a:r>
            <a:endParaRPr lang="en-US" sz="1350" dirty="0"/>
          </a:p>
        </p:txBody>
      </p:sp>
      <p:sp>
        <p:nvSpPr>
          <p:cNvPr id="15" name="Text 6"/>
          <p:cNvSpPr/>
          <p:nvPr/>
        </p:nvSpPr>
        <p:spPr>
          <a:xfrm>
            <a:off x="7884349" y="4648200"/>
            <a:ext cx="2087404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Outils de production</a:t>
            </a:r>
            <a:endParaRPr lang="en-US" sz="1350" dirty="0"/>
          </a:p>
        </p:txBody>
      </p:sp>
      <p:sp>
        <p:nvSpPr>
          <p:cNvPr id="16" name="Text 7"/>
          <p:cNvSpPr/>
          <p:nvPr/>
        </p:nvSpPr>
        <p:spPr>
          <a:xfrm>
            <a:off x="10631835" y="6324600"/>
            <a:ext cx="132355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1800"/>
              </a:lnSpc>
              <a:buNone/>
            </a:pPr>
            <a:r>
              <a:rPr lang="en-US" sz="1200" dirty="0">
                <a:solidFill>
                  <a:srgbClr val="9CA3A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8 janvier 2026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914400"/>
            <a:ext cx="914400" cy="381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076450"/>
            <a:ext cx="285750" cy="3048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838450"/>
            <a:ext cx="228600" cy="304800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600450"/>
            <a:ext cx="228600" cy="304800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4629150"/>
            <a:ext cx="228600" cy="304800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752600"/>
            <a:ext cx="4762500" cy="1905000"/>
          </a:xfrm>
          <a:prstGeom prst="rect">
            <a:avLst/>
          </a:prstGeom>
        </p:spPr>
      </p:pic>
      <p:pic>
        <p:nvPicPr>
          <p:cNvPr id="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2637" y="3581400"/>
            <a:ext cx="200025" cy="304800"/>
          </a:xfrm>
          <a:prstGeom prst="rect">
            <a:avLst/>
          </a:prstGeom>
        </p:spPr>
      </p:pic>
      <p:pic>
        <p:nvPicPr>
          <p:cNvPr id="10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9725" y="3581400"/>
            <a:ext cx="228600" cy="304800"/>
          </a:xfrm>
          <a:prstGeom prst="rect">
            <a:avLst/>
          </a:prstGeom>
        </p:spPr>
      </p:pic>
      <p:pic>
        <p:nvPicPr>
          <p:cNvPr id="11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5239" y="3581400"/>
            <a:ext cx="200025" cy="304800"/>
          </a:xfrm>
          <a:prstGeom prst="rect">
            <a:avLst/>
          </a:prstGeom>
        </p:spPr>
      </p:pic>
      <p:pic>
        <p:nvPicPr>
          <p:cNvPr id="12" name="Image 10" descr="preencoded.png">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42327" y="3581400"/>
            <a:ext cx="228600" cy="304800"/>
          </a:xfrm>
          <a:prstGeom prst="rect">
            <a:avLst/>
          </a:prstGeom>
        </p:spPr>
      </p:pic>
      <p:pic>
        <p:nvPicPr>
          <p:cNvPr id="13" name="Image 11" descr="preencoded.png">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97841" y="3581400"/>
            <a:ext cx="200025" cy="304800"/>
          </a:xfrm>
          <a:prstGeom prst="rect">
            <a:avLst/>
          </a:prstGeom>
        </p:spPr>
      </p:pic>
      <p:sp>
        <p:nvSpPr>
          <p:cNvPr id="14" name="Text 0"/>
          <p:cNvSpPr/>
          <p:nvPr/>
        </p:nvSpPr>
        <p:spPr>
          <a:xfrm>
            <a:off x="457200" y="457200"/>
            <a:ext cx="112776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27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Qu'est-ce que le son ?</a:t>
            </a:r>
            <a:endParaRPr lang="en-US" sz="2700" dirty="0"/>
          </a:p>
        </p:txBody>
      </p:sp>
      <p:sp>
        <p:nvSpPr>
          <p:cNvPr id="15" name="Text 1"/>
          <p:cNvSpPr/>
          <p:nvPr/>
        </p:nvSpPr>
        <p:spPr>
          <a:xfrm>
            <a:off x="857250" y="2038350"/>
            <a:ext cx="493395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Une </a:t>
            </a:r>
            <a:pPr algn="l" indent="0" marL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4ADE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onde mécanique</a:t>
            </a:r>
            <a:pPr algn="l" indent="0" marL="0">
              <a:lnSpc>
                <a:spcPts val="21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qui se propage à travers un milieu matériel (air, eau, solides)</a:t>
            </a:r>
            <a:endParaRPr lang="en-US" sz="1500" dirty="0"/>
          </a:p>
        </p:txBody>
      </p:sp>
      <p:sp>
        <p:nvSpPr>
          <p:cNvPr id="16" name="Text 2"/>
          <p:cNvSpPr/>
          <p:nvPr/>
        </p:nvSpPr>
        <p:spPr>
          <a:xfrm>
            <a:off x="800100" y="2800350"/>
            <a:ext cx="49911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Créée par des </a:t>
            </a:r>
            <a:pPr algn="l" indent="0" marL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4ADE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vibrations</a:t>
            </a:r>
            <a:pPr algn="l" indent="0" marL="0">
              <a:lnSpc>
                <a:spcPts val="21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qui provoquent des variations de pression locales</a:t>
            </a:r>
            <a:endParaRPr lang="en-US" sz="1500" dirty="0"/>
          </a:p>
        </p:txBody>
      </p:sp>
      <p:sp>
        <p:nvSpPr>
          <p:cNvPr id="17" name="Text 3"/>
          <p:cNvSpPr/>
          <p:nvPr/>
        </p:nvSpPr>
        <p:spPr>
          <a:xfrm>
            <a:off x="800100" y="3562350"/>
            <a:ext cx="49911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Les particules du milieu sont alternativement </a:t>
            </a:r>
            <a:pPr algn="l" indent="0" marL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4ADE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comprimées</a:t>
            </a:r>
            <a:pPr algn="l" indent="0" marL="0">
              <a:lnSpc>
                <a:spcPts val="21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(zones de compression) et </a:t>
            </a:r>
            <a:pPr algn="l" indent="0" marL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4ADE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espacées</a:t>
            </a:r>
            <a:pPr algn="l" indent="0" marL="0">
              <a:lnSpc>
                <a:spcPts val="21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(zones de raréfaction)</a:t>
            </a:r>
            <a:endParaRPr lang="en-US" sz="1500" dirty="0"/>
          </a:p>
        </p:txBody>
      </p:sp>
      <p:sp>
        <p:nvSpPr>
          <p:cNvPr id="18" name="Text 4"/>
          <p:cNvSpPr/>
          <p:nvPr/>
        </p:nvSpPr>
        <p:spPr>
          <a:xfrm>
            <a:off x="800100" y="4591050"/>
            <a:ext cx="49911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 son </a:t>
            </a:r>
            <a:pPr algn="l" indent="0" marL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EF444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 peut pas</a:t>
            </a:r>
            <a:pPr algn="l" indent="0" marL="0">
              <a:lnSpc>
                <a:spcPts val="21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se propager dans le vide, il nécessite un support matériel</a:t>
            </a:r>
            <a:endParaRPr lang="en-US" sz="1500" dirty="0"/>
          </a:p>
        </p:txBody>
      </p:sp>
      <p:sp>
        <p:nvSpPr>
          <p:cNvPr id="19" name="Text 5"/>
          <p:cNvSpPr/>
          <p:nvPr/>
        </p:nvSpPr>
        <p:spPr>
          <a:xfrm>
            <a:off x="6028655" y="3933825"/>
            <a:ext cx="808137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ctr" indent="0" marL="0">
              <a:lnSpc>
                <a:spcPts val="120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Compression</a:t>
            </a:r>
            <a:endParaRPr lang="en-US" sz="900" dirty="0"/>
          </a:p>
        </p:txBody>
      </p:sp>
      <p:sp>
        <p:nvSpPr>
          <p:cNvPr id="20" name="Text 6"/>
          <p:cNvSpPr/>
          <p:nvPr/>
        </p:nvSpPr>
        <p:spPr>
          <a:xfrm>
            <a:off x="7323266" y="3933825"/>
            <a:ext cx="701516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ctr" indent="0" marL="0">
              <a:lnSpc>
                <a:spcPts val="120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Raréfaction</a:t>
            </a:r>
            <a:endParaRPr lang="en-US" sz="900" dirty="0"/>
          </a:p>
        </p:txBody>
      </p:sp>
      <p:sp>
        <p:nvSpPr>
          <p:cNvPr id="21" name="Text 7"/>
          <p:cNvSpPr/>
          <p:nvPr/>
        </p:nvSpPr>
        <p:spPr>
          <a:xfrm>
            <a:off x="8511257" y="3933825"/>
            <a:ext cx="808137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ctr" indent="0" marL="0">
              <a:lnSpc>
                <a:spcPts val="120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Compression</a:t>
            </a:r>
            <a:endParaRPr lang="en-US" sz="900" dirty="0"/>
          </a:p>
        </p:txBody>
      </p:sp>
      <p:sp>
        <p:nvSpPr>
          <p:cNvPr id="22" name="Text 8"/>
          <p:cNvSpPr/>
          <p:nvPr/>
        </p:nvSpPr>
        <p:spPr>
          <a:xfrm>
            <a:off x="9805868" y="3933825"/>
            <a:ext cx="701516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ctr" indent="0" marL="0">
              <a:lnSpc>
                <a:spcPts val="120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Raréfaction</a:t>
            </a:r>
            <a:endParaRPr lang="en-US" sz="900" dirty="0"/>
          </a:p>
        </p:txBody>
      </p:sp>
      <p:sp>
        <p:nvSpPr>
          <p:cNvPr id="23" name="Text 9"/>
          <p:cNvSpPr/>
          <p:nvPr/>
        </p:nvSpPr>
        <p:spPr>
          <a:xfrm>
            <a:off x="10993859" y="3933825"/>
            <a:ext cx="808137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ctr" indent="0" marL="0">
              <a:lnSpc>
                <a:spcPts val="120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Compression</a:t>
            </a:r>
            <a:endParaRPr lang="en-US" sz="900" dirty="0"/>
          </a:p>
        </p:txBody>
      </p:sp>
      <p:sp>
        <p:nvSpPr>
          <p:cNvPr id="24" name="Text 10"/>
          <p:cNvSpPr/>
          <p:nvPr/>
        </p:nvSpPr>
        <p:spPr>
          <a:xfrm>
            <a:off x="457200" y="6210300"/>
            <a:ext cx="112776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ctr"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9CA3A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 Son Numérique | Page 2</a:t>
            </a:r>
            <a:endParaRPr lang="en-US" sz="10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838200"/>
            <a:ext cx="1219200" cy="381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028700"/>
            <a:ext cx="5600700" cy="23241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181100"/>
            <a:ext cx="361950" cy="342900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2743200"/>
            <a:ext cx="5295900" cy="457200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0300" y="1028700"/>
            <a:ext cx="5600700" cy="2324100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2700" y="1181100"/>
            <a:ext cx="142875" cy="342900"/>
          </a:xfrm>
          <a:prstGeom prst="rect">
            <a:avLst/>
          </a:prstGeom>
        </p:spPr>
      </p:pic>
      <p:pic>
        <p:nvPicPr>
          <p:cNvPr id="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2700" y="2743200"/>
            <a:ext cx="5295900" cy="457200"/>
          </a:xfrm>
          <a:prstGeom prst="rect">
            <a:avLst/>
          </a:prstGeom>
        </p:spPr>
      </p:pic>
      <p:pic>
        <p:nvPicPr>
          <p:cNvPr id="10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0" y="3581400"/>
            <a:ext cx="5600700" cy="2590800"/>
          </a:xfrm>
          <a:prstGeom prst="rect">
            <a:avLst/>
          </a:prstGeom>
        </p:spPr>
      </p:pic>
      <p:pic>
        <p:nvPicPr>
          <p:cNvPr id="11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3400" y="3733800"/>
            <a:ext cx="323850" cy="342900"/>
          </a:xfrm>
          <a:prstGeom prst="rect">
            <a:avLst/>
          </a:prstGeom>
        </p:spPr>
      </p:pic>
      <p:pic>
        <p:nvPicPr>
          <p:cNvPr id="12" name="Image 10" descr="preencoded.png">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8260" y="5557838"/>
            <a:ext cx="190500" cy="266700"/>
          </a:xfrm>
          <a:prstGeom prst="rect">
            <a:avLst/>
          </a:prstGeom>
        </p:spPr>
      </p:pic>
      <p:pic>
        <p:nvPicPr>
          <p:cNvPr id="13" name="Image 11" descr="preencoded.png">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91160" y="5715000"/>
            <a:ext cx="133350" cy="152400"/>
          </a:xfrm>
          <a:prstGeom prst="rect">
            <a:avLst/>
          </a:prstGeom>
        </p:spPr>
      </p:pic>
      <p:pic>
        <p:nvPicPr>
          <p:cNvPr id="14" name="Image 12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85989" y="5557838"/>
            <a:ext cx="219075" cy="266700"/>
          </a:xfrm>
          <a:prstGeom prst="rect">
            <a:avLst/>
          </a:prstGeom>
        </p:spPr>
      </p:pic>
      <p:pic>
        <p:nvPicPr>
          <p:cNvPr id="15" name="Image 13" descr="preencoded.png">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10300" y="3581400"/>
            <a:ext cx="5600700" cy="2590800"/>
          </a:xfrm>
          <a:prstGeom prst="rect">
            <a:avLst/>
          </a:prstGeom>
        </p:spPr>
      </p:pic>
      <p:pic>
        <p:nvPicPr>
          <p:cNvPr id="16" name="Image 14" descr="preencoded.png">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62700" y="3733800"/>
            <a:ext cx="285750" cy="342900"/>
          </a:xfrm>
          <a:prstGeom prst="rect">
            <a:avLst/>
          </a:prstGeom>
        </p:spPr>
      </p:pic>
      <p:pic>
        <p:nvPicPr>
          <p:cNvPr id="17" name="Image 15" descr="preencoded.png">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44235" y="5557838"/>
            <a:ext cx="142875" cy="266700"/>
          </a:xfrm>
          <a:prstGeom prst="rect">
            <a:avLst/>
          </a:prstGeom>
        </p:spPr>
      </p:pic>
      <p:pic>
        <p:nvPicPr>
          <p:cNvPr id="18" name="Image 16" descr="preencoded.png">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17509" y="5557838"/>
            <a:ext cx="190500" cy="266700"/>
          </a:xfrm>
          <a:prstGeom prst="rect">
            <a:avLst/>
          </a:prstGeom>
        </p:spPr>
      </p:pic>
      <p:sp>
        <p:nvSpPr>
          <p:cNvPr id="19" name="Text 0"/>
          <p:cNvSpPr/>
          <p:nvPr/>
        </p:nvSpPr>
        <p:spPr>
          <a:xfrm>
            <a:off x="-762000" y="381000"/>
            <a:ext cx="137160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27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Caractéristiques physiques du son</a:t>
            </a:r>
            <a:endParaRPr lang="en-US" sz="2700" dirty="0"/>
          </a:p>
        </p:txBody>
      </p:sp>
      <p:sp>
        <p:nvSpPr>
          <p:cNvPr id="20" name="Text 1"/>
          <p:cNvSpPr/>
          <p:nvPr/>
        </p:nvSpPr>
        <p:spPr>
          <a:xfrm>
            <a:off x="1047750" y="1200150"/>
            <a:ext cx="2682657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86EFA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Fréquence (Hauteur)</a:t>
            </a:r>
            <a:endParaRPr lang="en-US" sz="1800" dirty="0"/>
          </a:p>
        </p:txBody>
      </p:sp>
      <p:sp>
        <p:nvSpPr>
          <p:cNvPr id="21" name="Text 2"/>
          <p:cNvSpPr/>
          <p:nvPr/>
        </p:nvSpPr>
        <p:spPr>
          <a:xfrm>
            <a:off x="533400" y="1600200"/>
            <a:ext cx="635508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Nombre d'oscillations par seconde, en Hertz (Hz)</a:t>
            </a:r>
            <a:endParaRPr lang="en-US" sz="1350" dirty="0"/>
          </a:p>
        </p:txBody>
      </p:sp>
      <p:sp>
        <p:nvSpPr>
          <p:cNvPr id="22" name="Text 3"/>
          <p:cNvSpPr/>
          <p:nvPr/>
        </p:nvSpPr>
        <p:spPr>
          <a:xfrm>
            <a:off x="571500" y="1943100"/>
            <a:ext cx="5257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marL="342900" indent="-342900">
              <a:lnSpc>
                <a:spcPts val="1800"/>
              </a:lnSpc>
              <a:buSzPct val="100000"/>
              <a:buChar char="•"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Fréquence élevée → son aigu</a:t>
            </a:r>
            <a:endParaRPr lang="en-US" sz="1200" dirty="0"/>
          </a:p>
        </p:txBody>
      </p:sp>
      <p:sp>
        <p:nvSpPr>
          <p:cNvPr id="23" name="Text 4"/>
          <p:cNvSpPr/>
          <p:nvPr/>
        </p:nvSpPr>
        <p:spPr>
          <a:xfrm>
            <a:off x="571500" y="2171700"/>
            <a:ext cx="5257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marL="342900" indent="-342900">
              <a:lnSpc>
                <a:spcPts val="1800"/>
              </a:lnSpc>
              <a:buSzPct val="100000"/>
              <a:buChar char="•"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Fréquence basse → son grave</a:t>
            </a:r>
            <a:endParaRPr lang="en-US" sz="1200" dirty="0"/>
          </a:p>
        </p:txBody>
      </p:sp>
      <p:sp>
        <p:nvSpPr>
          <p:cNvPr id="24" name="Text 5"/>
          <p:cNvSpPr/>
          <p:nvPr/>
        </p:nvSpPr>
        <p:spPr>
          <a:xfrm>
            <a:off x="6657975" y="1200150"/>
            <a:ext cx="272802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86EFA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Amplitude (Intensité)</a:t>
            </a:r>
            <a:endParaRPr lang="en-US" sz="1800" dirty="0"/>
          </a:p>
        </p:txBody>
      </p:sp>
      <p:sp>
        <p:nvSpPr>
          <p:cNvPr id="25" name="Text 6"/>
          <p:cNvSpPr/>
          <p:nvPr/>
        </p:nvSpPr>
        <p:spPr>
          <a:xfrm>
            <a:off x="6362700" y="1600200"/>
            <a:ext cx="635508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Déplacement maximal des particules par rapport à l'équilibre</a:t>
            </a:r>
            <a:endParaRPr lang="en-US" sz="1350" dirty="0"/>
          </a:p>
        </p:txBody>
      </p:sp>
      <p:sp>
        <p:nvSpPr>
          <p:cNvPr id="26" name="Text 7"/>
          <p:cNvSpPr/>
          <p:nvPr/>
        </p:nvSpPr>
        <p:spPr>
          <a:xfrm>
            <a:off x="6400800" y="1943100"/>
            <a:ext cx="5257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marL="342900" indent="-342900">
              <a:lnSpc>
                <a:spcPts val="1800"/>
              </a:lnSpc>
              <a:buSzPct val="100000"/>
              <a:buChar char="•"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Liée au volume du son</a:t>
            </a:r>
            <a:endParaRPr lang="en-US" sz="1200" dirty="0"/>
          </a:p>
        </p:txBody>
      </p:sp>
      <p:sp>
        <p:nvSpPr>
          <p:cNvPr id="27" name="Text 8"/>
          <p:cNvSpPr/>
          <p:nvPr/>
        </p:nvSpPr>
        <p:spPr>
          <a:xfrm>
            <a:off x="6400800" y="2171700"/>
            <a:ext cx="5257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marL="342900" indent="-342900">
              <a:lnSpc>
                <a:spcPts val="1800"/>
              </a:lnSpc>
              <a:buSzPct val="100000"/>
              <a:buChar char="•"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mesurée en dB (échelle log)</a:t>
            </a:r>
            <a:endParaRPr lang="en-US" sz="1200" dirty="0"/>
          </a:p>
        </p:txBody>
      </p:sp>
      <p:sp>
        <p:nvSpPr>
          <p:cNvPr id="28" name="Text 9"/>
          <p:cNvSpPr/>
          <p:nvPr/>
        </p:nvSpPr>
        <p:spPr>
          <a:xfrm>
            <a:off x="1009650" y="3752850"/>
            <a:ext cx="3013234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86EFA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Vitesse de propagation</a:t>
            </a:r>
            <a:endParaRPr lang="en-US" sz="1800" dirty="0"/>
          </a:p>
        </p:txBody>
      </p:sp>
      <p:sp>
        <p:nvSpPr>
          <p:cNvPr id="29" name="Text 10"/>
          <p:cNvSpPr/>
          <p:nvPr/>
        </p:nvSpPr>
        <p:spPr>
          <a:xfrm>
            <a:off x="533400" y="4152900"/>
            <a:ext cx="635508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Dépend du milieu et de ses propriétés</a:t>
            </a:r>
            <a:endParaRPr lang="en-US" sz="1350" dirty="0"/>
          </a:p>
        </p:txBody>
      </p:sp>
      <p:sp>
        <p:nvSpPr>
          <p:cNvPr id="30" name="Text 11"/>
          <p:cNvSpPr/>
          <p:nvPr/>
        </p:nvSpPr>
        <p:spPr>
          <a:xfrm>
            <a:off x="571500" y="4495800"/>
            <a:ext cx="63093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marL="342900" indent="-342900">
              <a:lnSpc>
                <a:spcPts val="1800"/>
              </a:lnSpc>
              <a:buSzPct val="100000"/>
              <a:buChar char="•"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Plus rapide dans les solides que dans les liquides</a:t>
            </a:r>
            <a:endParaRPr lang="en-US" sz="1200" dirty="0"/>
          </a:p>
        </p:txBody>
      </p:sp>
      <p:sp>
        <p:nvSpPr>
          <p:cNvPr id="31" name="Text 12"/>
          <p:cNvSpPr/>
          <p:nvPr/>
        </p:nvSpPr>
        <p:spPr>
          <a:xfrm>
            <a:off x="571500" y="4724400"/>
            <a:ext cx="63093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marL="342900" indent="-342900">
              <a:lnSpc>
                <a:spcPts val="1800"/>
              </a:lnSpc>
              <a:buSzPct val="100000"/>
              <a:buChar char="•"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Exemples : 340 m/s dans l'air, 1500 m/s dans l'eau</a:t>
            </a:r>
            <a:endParaRPr lang="en-US" sz="1200" dirty="0"/>
          </a:p>
        </p:txBody>
      </p:sp>
      <p:sp>
        <p:nvSpPr>
          <p:cNvPr id="32" name="Text 13"/>
          <p:cNvSpPr/>
          <p:nvPr/>
        </p:nvSpPr>
        <p:spPr>
          <a:xfrm>
            <a:off x="2729210" y="5834063"/>
            <a:ext cx="2286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ctr"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Air</a:t>
            </a:r>
            <a:endParaRPr lang="en-US" sz="1050" dirty="0"/>
          </a:p>
        </p:txBody>
      </p:sp>
      <p:sp>
        <p:nvSpPr>
          <p:cNvPr id="33" name="Text 14"/>
          <p:cNvSpPr/>
          <p:nvPr/>
        </p:nvSpPr>
        <p:spPr>
          <a:xfrm>
            <a:off x="3353172" y="5834063"/>
            <a:ext cx="284857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ctr"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Eau</a:t>
            </a:r>
            <a:endParaRPr lang="en-US" sz="1050" dirty="0"/>
          </a:p>
        </p:txBody>
      </p:sp>
      <p:sp>
        <p:nvSpPr>
          <p:cNvPr id="34" name="Text 15"/>
          <p:cNvSpPr/>
          <p:nvPr/>
        </p:nvSpPr>
        <p:spPr>
          <a:xfrm>
            <a:off x="6800850" y="3752850"/>
            <a:ext cx="909757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86EFA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Timbre</a:t>
            </a:r>
            <a:endParaRPr lang="en-US" sz="1800" dirty="0"/>
          </a:p>
        </p:txBody>
      </p:sp>
      <p:sp>
        <p:nvSpPr>
          <p:cNvPr id="35" name="Text 16"/>
          <p:cNvSpPr/>
          <p:nvPr/>
        </p:nvSpPr>
        <p:spPr>
          <a:xfrm>
            <a:off x="6362700" y="4152900"/>
            <a:ext cx="52959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Qualité qui permet de distinguer des sons de même hauteur et intensité</a:t>
            </a:r>
            <a:endParaRPr lang="en-US" sz="1350" dirty="0"/>
          </a:p>
        </p:txBody>
      </p:sp>
      <p:sp>
        <p:nvSpPr>
          <p:cNvPr id="36" name="Text 17"/>
          <p:cNvSpPr/>
          <p:nvPr/>
        </p:nvSpPr>
        <p:spPr>
          <a:xfrm>
            <a:off x="6400800" y="4762500"/>
            <a:ext cx="63093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marL="342900" indent="-342900">
              <a:lnSpc>
                <a:spcPts val="1800"/>
              </a:lnSpc>
              <a:buSzPct val="100000"/>
              <a:buChar char="•"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Déterminé par la composition spectrale</a:t>
            </a:r>
            <a:endParaRPr lang="en-US" sz="1200" dirty="0"/>
          </a:p>
        </p:txBody>
      </p:sp>
      <p:sp>
        <p:nvSpPr>
          <p:cNvPr id="37" name="Text 18"/>
          <p:cNvSpPr/>
          <p:nvPr/>
        </p:nvSpPr>
        <p:spPr>
          <a:xfrm>
            <a:off x="6400800" y="4991100"/>
            <a:ext cx="5257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marL="342900" indent="-342900">
              <a:lnSpc>
                <a:spcPts val="1800"/>
              </a:lnSpc>
              <a:buSzPct val="100000"/>
              <a:buChar char="•"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Présence des harmoniques</a:t>
            </a:r>
            <a:endParaRPr lang="en-US" sz="1200" dirty="0"/>
          </a:p>
        </p:txBody>
      </p:sp>
      <p:sp>
        <p:nvSpPr>
          <p:cNvPr id="38" name="Text 19"/>
          <p:cNvSpPr/>
          <p:nvPr/>
        </p:nvSpPr>
        <p:spPr>
          <a:xfrm>
            <a:off x="8564404" y="5834063"/>
            <a:ext cx="30253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ctr"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Voix</a:t>
            </a:r>
            <a:endParaRPr lang="en-US" sz="1050" dirty="0"/>
          </a:p>
        </p:txBody>
      </p:sp>
      <p:sp>
        <p:nvSpPr>
          <p:cNvPr id="39" name="Text 20"/>
          <p:cNvSpPr/>
          <p:nvPr/>
        </p:nvSpPr>
        <p:spPr>
          <a:xfrm>
            <a:off x="8950389" y="5834063"/>
            <a:ext cx="524887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ctr"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Guitare</a:t>
            </a:r>
            <a:endParaRPr lang="en-US" sz="1050" dirty="0"/>
          </a:p>
        </p:txBody>
      </p:sp>
      <p:sp>
        <p:nvSpPr>
          <p:cNvPr id="40" name="Text 21"/>
          <p:cNvSpPr/>
          <p:nvPr/>
        </p:nvSpPr>
        <p:spPr>
          <a:xfrm>
            <a:off x="381000" y="6286500"/>
            <a:ext cx="114300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ctr"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9CA3A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 Son Numérique | Page 3</a:t>
            </a:r>
            <a:endParaRPr lang="en-US" sz="10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914400"/>
            <a:ext cx="914400" cy="381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485900"/>
            <a:ext cx="10058400" cy="381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300" y="1524000"/>
            <a:ext cx="228600" cy="228600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1100" y="1524000"/>
            <a:ext cx="228600" cy="228600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981200"/>
            <a:ext cx="5486400" cy="3314700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2667000"/>
            <a:ext cx="1628775" cy="2095500"/>
          </a:xfrm>
          <a:prstGeom prst="rect">
            <a:avLst/>
          </a:prstGeom>
        </p:spPr>
      </p:pic>
      <p:pic>
        <p:nvPicPr>
          <p:cNvPr id="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0" y="2743200"/>
            <a:ext cx="1476375" cy="1447502"/>
          </a:xfrm>
          <a:prstGeom prst="rect">
            <a:avLst/>
          </a:prstGeom>
        </p:spPr>
      </p:pic>
      <p:pic>
        <p:nvPicPr>
          <p:cNvPr id="10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6975" y="2705100"/>
            <a:ext cx="171450" cy="171450"/>
          </a:xfrm>
          <a:prstGeom prst="rect">
            <a:avLst/>
          </a:prstGeom>
        </p:spPr>
      </p:pic>
      <p:pic>
        <p:nvPicPr>
          <p:cNvPr id="11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66975" y="3048000"/>
            <a:ext cx="171450" cy="171450"/>
          </a:xfrm>
          <a:prstGeom prst="rect">
            <a:avLst/>
          </a:prstGeom>
        </p:spPr>
      </p:pic>
      <p:pic>
        <p:nvPicPr>
          <p:cNvPr id="12" name="Image 10" descr="preencoded.png">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66975" y="3657600"/>
            <a:ext cx="171450" cy="171450"/>
          </a:xfrm>
          <a:prstGeom prst="rect">
            <a:avLst/>
          </a:prstGeom>
        </p:spPr>
      </p:pic>
      <p:pic>
        <p:nvPicPr>
          <p:cNvPr id="13" name="Image 11" descr="preencoded.png">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66975" y="4267200"/>
            <a:ext cx="171450" cy="171450"/>
          </a:xfrm>
          <a:prstGeom prst="rect">
            <a:avLst/>
          </a:prstGeom>
        </p:spPr>
      </p:pic>
      <p:pic>
        <p:nvPicPr>
          <p:cNvPr id="14" name="Image 12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48400" y="1981200"/>
            <a:ext cx="5486400" cy="3314700"/>
          </a:xfrm>
          <a:prstGeom prst="rect">
            <a:avLst/>
          </a:prstGeom>
        </p:spPr>
      </p:pic>
      <p:pic>
        <p:nvPicPr>
          <p:cNvPr id="15" name="Image 13" descr="preencoded.png">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77000" y="2209800"/>
            <a:ext cx="285750" cy="342900"/>
          </a:xfrm>
          <a:prstGeom prst="rect">
            <a:avLst/>
          </a:prstGeom>
        </p:spPr>
      </p:pic>
      <p:pic>
        <p:nvPicPr>
          <p:cNvPr id="16" name="Image 14" descr="preencoded.png">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77000" y="2743200"/>
            <a:ext cx="171450" cy="171450"/>
          </a:xfrm>
          <a:prstGeom prst="rect">
            <a:avLst/>
          </a:prstGeom>
        </p:spPr>
      </p:pic>
      <p:pic>
        <p:nvPicPr>
          <p:cNvPr id="17" name="Image 15" descr="preencoded.png">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77000" y="3086100"/>
            <a:ext cx="171450" cy="171450"/>
          </a:xfrm>
          <a:prstGeom prst="rect">
            <a:avLst/>
          </a:prstGeom>
        </p:spPr>
      </p:pic>
      <p:pic>
        <p:nvPicPr>
          <p:cNvPr id="18" name="Image 16" descr="preencoded.png">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77000" y="3695700"/>
            <a:ext cx="171450" cy="171450"/>
          </a:xfrm>
          <a:prstGeom prst="rect">
            <a:avLst/>
          </a:prstGeom>
        </p:spPr>
      </p:pic>
      <p:pic>
        <p:nvPicPr>
          <p:cNvPr id="19" name="Image 17" descr="preencoded.png">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77000" y="4305300"/>
            <a:ext cx="171450" cy="171450"/>
          </a:xfrm>
          <a:prstGeom prst="rect">
            <a:avLst/>
          </a:prstGeom>
        </p:spPr>
      </p:pic>
      <p:pic>
        <p:nvPicPr>
          <p:cNvPr id="20" name="Image 18" descr="preencoded.png">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77425" y="2705100"/>
            <a:ext cx="1628775" cy="2362200"/>
          </a:xfrm>
          <a:prstGeom prst="rect">
            <a:avLst/>
          </a:prstGeom>
        </p:spPr>
      </p:pic>
      <p:pic>
        <p:nvPicPr>
          <p:cNvPr id="21" name="Image 19" descr="preencoded.png">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953625" y="2781300"/>
            <a:ext cx="1476375" cy="514350"/>
          </a:xfrm>
          <a:prstGeom prst="rect">
            <a:avLst/>
          </a:prstGeom>
        </p:spPr>
      </p:pic>
      <p:sp>
        <p:nvSpPr>
          <p:cNvPr id="22" name="Text 0"/>
          <p:cNvSpPr/>
          <p:nvPr/>
        </p:nvSpPr>
        <p:spPr>
          <a:xfrm>
            <a:off x="-670560" y="457200"/>
            <a:ext cx="1353312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27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Les premiers enregistrements : cylindres et gramophones</a:t>
            </a:r>
            <a:endParaRPr lang="en-US" sz="2700" dirty="0"/>
          </a:p>
        </p:txBody>
      </p:sp>
      <p:sp>
        <p:nvSpPr>
          <p:cNvPr id="23" name="Text 1"/>
          <p:cNvSpPr/>
          <p:nvPr/>
        </p:nvSpPr>
        <p:spPr>
          <a:xfrm>
            <a:off x="3049935" y="1828800"/>
            <a:ext cx="406837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4ADE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1877</a:t>
            </a:r>
            <a:endParaRPr lang="en-US" sz="1200" dirty="0"/>
          </a:p>
        </p:txBody>
      </p:sp>
      <p:sp>
        <p:nvSpPr>
          <p:cNvPr id="24" name="Text 2"/>
          <p:cNvSpPr/>
          <p:nvPr/>
        </p:nvSpPr>
        <p:spPr>
          <a:xfrm>
            <a:off x="8803035" y="1828800"/>
            <a:ext cx="406837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F9731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1887</a:t>
            </a:r>
            <a:endParaRPr lang="en-US" sz="1200" dirty="0"/>
          </a:p>
        </p:txBody>
      </p:sp>
      <p:sp>
        <p:nvSpPr>
          <p:cNvPr id="25" name="Text 3"/>
          <p:cNvSpPr/>
          <p:nvPr/>
        </p:nvSpPr>
        <p:spPr>
          <a:xfrm>
            <a:off x="800100" y="2209800"/>
            <a:ext cx="2991267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4ADE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Phonographe d'Edison</a:t>
            </a:r>
            <a:endParaRPr lang="en-US" sz="1800" dirty="0"/>
          </a:p>
        </p:txBody>
      </p:sp>
      <p:sp>
        <p:nvSpPr>
          <p:cNvPr id="26" name="Text 4"/>
          <p:cNvSpPr/>
          <p:nvPr/>
        </p:nvSpPr>
        <p:spPr>
          <a:xfrm>
            <a:off x="2714625" y="2667000"/>
            <a:ext cx="3473291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Invention par Thomas Edison en 1877</a:t>
            </a:r>
            <a:endParaRPr lang="en-US" sz="1350" dirty="0"/>
          </a:p>
        </p:txBody>
      </p:sp>
      <p:sp>
        <p:nvSpPr>
          <p:cNvPr id="27" name="Text 5"/>
          <p:cNvSpPr/>
          <p:nvPr/>
        </p:nvSpPr>
        <p:spPr>
          <a:xfrm>
            <a:off x="2714625" y="3009900"/>
            <a:ext cx="3000375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Enregistrement sonore sur un cylindre rotatif recouvert d'étain ou de cire</a:t>
            </a:r>
            <a:endParaRPr lang="en-US" sz="1350" dirty="0"/>
          </a:p>
        </p:txBody>
      </p:sp>
      <p:sp>
        <p:nvSpPr>
          <p:cNvPr id="28" name="Text 6"/>
          <p:cNvSpPr/>
          <p:nvPr/>
        </p:nvSpPr>
        <p:spPr>
          <a:xfrm>
            <a:off x="2714625" y="3619500"/>
            <a:ext cx="3000375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Technique mécanique : stylet gravant les sonorités sous forme de sillons</a:t>
            </a:r>
            <a:endParaRPr lang="en-US" sz="1350" dirty="0"/>
          </a:p>
        </p:txBody>
      </p:sp>
      <p:sp>
        <p:nvSpPr>
          <p:cNvPr id="29" name="Text 7"/>
          <p:cNvSpPr/>
          <p:nvPr/>
        </p:nvSpPr>
        <p:spPr>
          <a:xfrm>
            <a:off x="2714625" y="4229100"/>
            <a:ext cx="3000375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Lecture par aiguille qui reproduit le son par vibration d'un diaphragme</a:t>
            </a:r>
            <a:endParaRPr lang="en-US" sz="1350" dirty="0"/>
          </a:p>
        </p:txBody>
      </p:sp>
      <p:sp>
        <p:nvSpPr>
          <p:cNvPr id="30" name="Text 8"/>
          <p:cNvSpPr/>
          <p:nvPr/>
        </p:nvSpPr>
        <p:spPr>
          <a:xfrm>
            <a:off x="6877050" y="2228850"/>
            <a:ext cx="321629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F9731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Gramophone de Berliner</a:t>
            </a:r>
            <a:endParaRPr lang="en-US" sz="1800" dirty="0"/>
          </a:p>
        </p:txBody>
      </p:sp>
      <p:sp>
        <p:nvSpPr>
          <p:cNvPr id="31" name="Text 9"/>
          <p:cNvSpPr/>
          <p:nvPr/>
        </p:nvSpPr>
        <p:spPr>
          <a:xfrm>
            <a:off x="6724650" y="2705100"/>
            <a:ext cx="3202186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Breveté par Émile Berliner en 1887</a:t>
            </a:r>
            <a:endParaRPr lang="en-US" sz="1350" dirty="0"/>
          </a:p>
        </p:txBody>
      </p:sp>
      <p:sp>
        <p:nvSpPr>
          <p:cNvPr id="32" name="Text 10"/>
          <p:cNvSpPr/>
          <p:nvPr/>
        </p:nvSpPr>
        <p:spPr>
          <a:xfrm>
            <a:off x="6724650" y="3048000"/>
            <a:ext cx="3000375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Enregistrement sur disque plat (contre le cylindre d'Edison)</a:t>
            </a:r>
            <a:endParaRPr lang="en-US" sz="1350" dirty="0"/>
          </a:p>
        </p:txBody>
      </p:sp>
      <p:sp>
        <p:nvSpPr>
          <p:cNvPr id="33" name="Text 11"/>
          <p:cNvSpPr/>
          <p:nvPr/>
        </p:nvSpPr>
        <p:spPr>
          <a:xfrm>
            <a:off x="6724650" y="3657600"/>
            <a:ext cx="3000375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Disques initialement en gomme-laque, capacité deux fois supérieure</a:t>
            </a:r>
            <a:endParaRPr lang="en-US" sz="1350" dirty="0"/>
          </a:p>
        </p:txBody>
      </p:sp>
      <p:sp>
        <p:nvSpPr>
          <p:cNvPr id="34" name="Text 12"/>
          <p:cNvSpPr/>
          <p:nvPr/>
        </p:nvSpPr>
        <p:spPr>
          <a:xfrm>
            <a:off x="6724650" y="4267200"/>
            <a:ext cx="3000375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Possibilité d'estampillage à moindre coût, facilitant la reproduction et la commercialisation</a:t>
            </a:r>
            <a:endParaRPr lang="en-US" sz="1350" dirty="0"/>
          </a:p>
        </p:txBody>
      </p:sp>
      <p:sp>
        <p:nvSpPr>
          <p:cNvPr id="35" name="Text 13"/>
          <p:cNvSpPr/>
          <p:nvPr/>
        </p:nvSpPr>
        <p:spPr>
          <a:xfrm>
            <a:off x="457200" y="6210300"/>
            <a:ext cx="112776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ctr"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9CA3A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 Son Numérique | Page 4</a:t>
            </a:r>
            <a:endParaRPr lang="en-US" sz="10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7048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914400"/>
            <a:ext cx="914400" cy="381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409700"/>
            <a:ext cx="10058400" cy="381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361" y="1333500"/>
            <a:ext cx="190500" cy="190500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2961" y="1333500"/>
            <a:ext cx="190500" cy="190500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7561" y="1333500"/>
            <a:ext cx="190500" cy="190500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1828800"/>
            <a:ext cx="5524500" cy="4343400"/>
          </a:xfrm>
          <a:prstGeom prst="rect">
            <a:avLst/>
          </a:prstGeom>
        </p:spPr>
      </p:pic>
      <p:pic>
        <p:nvPicPr>
          <p:cNvPr id="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2057400"/>
            <a:ext cx="285750" cy="342900"/>
          </a:xfrm>
          <a:prstGeom prst="rect">
            <a:avLst/>
          </a:prstGeom>
        </p:spPr>
      </p:pic>
      <p:pic>
        <p:nvPicPr>
          <p:cNvPr id="10" name="Image 8" descr="https://picture-search.skywork.ai/aippt/image/sheet/040882197ddd14ece4deeb2d570def04.jp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5050" y="2552700"/>
            <a:ext cx="1828800" cy="1828800"/>
          </a:xfrm>
          <a:prstGeom prst="rect">
            <a:avLst/>
          </a:prstGeom>
        </p:spPr>
      </p:pic>
      <p:pic>
        <p:nvPicPr>
          <p:cNvPr id="11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800" y="4610100"/>
            <a:ext cx="114300" cy="152400"/>
          </a:xfrm>
          <a:prstGeom prst="rect">
            <a:avLst/>
          </a:prstGeom>
        </p:spPr>
      </p:pic>
      <p:pic>
        <p:nvPicPr>
          <p:cNvPr id="12" name="Image 10" descr="preencoded.png">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5800" y="4991100"/>
            <a:ext cx="114300" cy="152400"/>
          </a:xfrm>
          <a:prstGeom prst="rect">
            <a:avLst/>
          </a:prstGeom>
        </p:spPr>
      </p:pic>
      <p:pic>
        <p:nvPicPr>
          <p:cNvPr id="13" name="Image 11" descr="preencoded.png">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5800" y="5372100"/>
            <a:ext cx="114300" cy="152400"/>
          </a:xfrm>
          <a:prstGeom prst="rect">
            <a:avLst/>
          </a:prstGeom>
        </p:spPr>
      </p:pic>
      <p:pic>
        <p:nvPicPr>
          <p:cNvPr id="14" name="Image 12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5800" y="5753100"/>
            <a:ext cx="114300" cy="152400"/>
          </a:xfrm>
          <a:prstGeom prst="rect">
            <a:avLst/>
          </a:prstGeom>
        </p:spPr>
      </p:pic>
      <p:pic>
        <p:nvPicPr>
          <p:cNvPr id="15" name="Image 13" descr="preencoded.png">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10300" y="1828800"/>
            <a:ext cx="5524500" cy="4343400"/>
          </a:xfrm>
          <a:prstGeom prst="rect">
            <a:avLst/>
          </a:prstGeom>
        </p:spPr>
      </p:pic>
      <p:pic>
        <p:nvPicPr>
          <p:cNvPr id="16" name="Image 14" descr="preencoded.png">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38900" y="2057400"/>
            <a:ext cx="285750" cy="342900"/>
          </a:xfrm>
          <a:prstGeom prst="rect">
            <a:avLst/>
          </a:prstGeom>
        </p:spPr>
      </p:pic>
      <p:pic>
        <p:nvPicPr>
          <p:cNvPr id="17" name="Image 15" descr="https://picture-search.skywork.ai/aippt/image/sheet/4d046e1cc3b3257f1d14e8a90625e533.jpg">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58150" y="2552700"/>
            <a:ext cx="1828800" cy="1828800"/>
          </a:xfrm>
          <a:prstGeom prst="rect">
            <a:avLst/>
          </a:prstGeom>
        </p:spPr>
      </p:pic>
      <p:pic>
        <p:nvPicPr>
          <p:cNvPr id="18" name="Image 16" descr="preencoded.png">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38900" y="4610100"/>
            <a:ext cx="114300" cy="152400"/>
          </a:xfrm>
          <a:prstGeom prst="rect">
            <a:avLst/>
          </a:prstGeom>
        </p:spPr>
      </p:pic>
      <p:pic>
        <p:nvPicPr>
          <p:cNvPr id="19" name="Image 17" descr="preencoded.png">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38900" y="4991100"/>
            <a:ext cx="114300" cy="152400"/>
          </a:xfrm>
          <a:prstGeom prst="rect">
            <a:avLst/>
          </a:prstGeom>
        </p:spPr>
      </p:pic>
      <p:pic>
        <p:nvPicPr>
          <p:cNvPr id="20" name="Image 18" descr="preencoded.png">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38900" y="5372100"/>
            <a:ext cx="114300" cy="152400"/>
          </a:xfrm>
          <a:prstGeom prst="rect">
            <a:avLst/>
          </a:prstGeom>
        </p:spPr>
      </p:pic>
      <p:pic>
        <p:nvPicPr>
          <p:cNvPr id="21" name="Image 19" descr="preencoded.png">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38900" y="5753100"/>
            <a:ext cx="114300" cy="152400"/>
          </a:xfrm>
          <a:prstGeom prst="rect">
            <a:avLst/>
          </a:prstGeom>
        </p:spPr>
      </p:pic>
      <p:sp>
        <p:nvSpPr>
          <p:cNvPr id="22" name="Text 0"/>
          <p:cNvSpPr/>
          <p:nvPr/>
        </p:nvSpPr>
        <p:spPr>
          <a:xfrm>
            <a:off x="-670560" y="457200"/>
            <a:ext cx="1353312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27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L'évolution analogique : vinyle et bandes magnétiques</a:t>
            </a:r>
            <a:endParaRPr lang="en-US" sz="2700" dirty="0"/>
          </a:p>
        </p:txBody>
      </p:sp>
      <p:sp>
        <p:nvSpPr>
          <p:cNvPr id="23" name="Text 1"/>
          <p:cNvSpPr/>
          <p:nvPr/>
        </p:nvSpPr>
        <p:spPr>
          <a:xfrm>
            <a:off x="2929979" y="1619250"/>
            <a:ext cx="356116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1500"/>
              </a:lnSpc>
              <a:buNone/>
            </a:pPr>
            <a:r>
              <a:rPr lang="en-US" sz="1050" b="1" dirty="0">
                <a:solidFill>
                  <a:srgbClr val="4ADE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1928</a:t>
            </a:r>
            <a:endParaRPr lang="en-US" sz="1050" dirty="0"/>
          </a:p>
        </p:txBody>
      </p:sp>
      <p:sp>
        <p:nvSpPr>
          <p:cNvPr id="24" name="Text 2"/>
          <p:cNvSpPr/>
          <p:nvPr/>
        </p:nvSpPr>
        <p:spPr>
          <a:xfrm>
            <a:off x="5444579" y="1619250"/>
            <a:ext cx="356116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1500"/>
              </a:lnSpc>
              <a:buNone/>
            </a:pPr>
            <a:r>
              <a:rPr lang="en-US" sz="1050" b="1" dirty="0">
                <a:solidFill>
                  <a:srgbClr val="4ADE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1948</a:t>
            </a:r>
            <a:endParaRPr lang="en-US" sz="1050" dirty="0"/>
          </a:p>
        </p:txBody>
      </p:sp>
      <p:sp>
        <p:nvSpPr>
          <p:cNvPr id="25" name="Text 3"/>
          <p:cNvSpPr/>
          <p:nvPr/>
        </p:nvSpPr>
        <p:spPr>
          <a:xfrm>
            <a:off x="7959179" y="1619250"/>
            <a:ext cx="356116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1500"/>
              </a:lnSpc>
              <a:buNone/>
            </a:pPr>
            <a:r>
              <a:rPr lang="en-US" sz="1050" b="1" dirty="0">
                <a:solidFill>
                  <a:srgbClr val="4ADE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1964</a:t>
            </a:r>
            <a:endParaRPr lang="en-US" sz="1050" dirty="0"/>
          </a:p>
        </p:txBody>
      </p:sp>
      <p:sp>
        <p:nvSpPr>
          <p:cNvPr id="26" name="Text 4"/>
          <p:cNvSpPr/>
          <p:nvPr/>
        </p:nvSpPr>
        <p:spPr>
          <a:xfrm>
            <a:off x="1085850" y="2076450"/>
            <a:ext cx="1946493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86EFA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Disques Vinyle</a:t>
            </a:r>
            <a:endParaRPr lang="en-US" sz="1800" dirty="0"/>
          </a:p>
        </p:txBody>
      </p:sp>
      <p:sp>
        <p:nvSpPr>
          <p:cNvPr id="27" name="Text 5"/>
          <p:cNvSpPr/>
          <p:nvPr/>
        </p:nvSpPr>
        <p:spPr>
          <a:xfrm>
            <a:off x="876300" y="4533900"/>
            <a:ext cx="3168253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Apparition du </a:t>
            </a:r>
            <a:pPr algn="l" indent="0" marL="0">
              <a:lnSpc>
                <a:spcPts val="2100"/>
              </a:lnSpc>
              <a:buNone/>
            </a:pPr>
            <a:r>
              <a:rPr lang="en-US" sz="1350" b="1" dirty="0">
                <a:solidFill>
                  <a:srgbClr val="4ADE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microsillon</a:t>
            </a:r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en 1948</a:t>
            </a:r>
            <a:endParaRPr lang="en-US" sz="1350" dirty="0"/>
          </a:p>
        </p:txBody>
      </p:sp>
      <p:sp>
        <p:nvSpPr>
          <p:cNvPr id="28" name="Text 6"/>
          <p:cNvSpPr/>
          <p:nvPr/>
        </p:nvSpPr>
        <p:spPr>
          <a:xfrm>
            <a:off x="876300" y="4914900"/>
            <a:ext cx="476506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Fabriqué à partir de </a:t>
            </a:r>
            <a:pPr algn="l" indent="0" marL="0">
              <a:lnSpc>
                <a:spcPts val="2100"/>
              </a:lnSpc>
              <a:buNone/>
            </a:pPr>
            <a:r>
              <a:rPr lang="en-US" sz="1350" b="1" dirty="0">
                <a:solidFill>
                  <a:srgbClr val="4ADE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Vinylite</a:t>
            </a:r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(chlorure de polyvinyle)</a:t>
            </a:r>
            <a:endParaRPr lang="en-US" sz="1350" dirty="0"/>
          </a:p>
        </p:txBody>
      </p:sp>
      <p:sp>
        <p:nvSpPr>
          <p:cNvPr id="29" name="Text 7"/>
          <p:cNvSpPr/>
          <p:nvPr/>
        </p:nvSpPr>
        <p:spPr>
          <a:xfrm>
            <a:off x="876300" y="5295900"/>
            <a:ext cx="4402872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Meilleure </a:t>
            </a:r>
            <a:pPr algn="l" indent="0" marL="0">
              <a:lnSpc>
                <a:spcPts val="2100"/>
              </a:lnSpc>
              <a:buNone/>
            </a:pPr>
            <a:r>
              <a:rPr lang="en-US" sz="1350" b="1" dirty="0">
                <a:solidFill>
                  <a:srgbClr val="4ADE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longévité</a:t>
            </a:r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et qualité sonore supérieure</a:t>
            </a:r>
            <a:endParaRPr lang="en-US" sz="1350" dirty="0"/>
          </a:p>
        </p:txBody>
      </p:sp>
      <p:sp>
        <p:nvSpPr>
          <p:cNvPr id="30" name="Text 8"/>
          <p:cNvSpPr/>
          <p:nvPr/>
        </p:nvSpPr>
        <p:spPr>
          <a:xfrm>
            <a:off x="876300" y="5676900"/>
            <a:ext cx="40253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Disques </a:t>
            </a:r>
            <a:pPr algn="l" indent="0" marL="0">
              <a:lnSpc>
                <a:spcPts val="2100"/>
              </a:lnSpc>
              <a:buNone/>
            </a:pPr>
            <a:r>
              <a:rPr lang="en-US" sz="1350" b="1" dirty="0">
                <a:solidFill>
                  <a:srgbClr val="4ADE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33 tours</a:t>
            </a:r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(LP) : 23 minutes par face</a:t>
            </a:r>
            <a:endParaRPr lang="en-US" sz="1350" dirty="0"/>
          </a:p>
        </p:txBody>
      </p:sp>
      <p:sp>
        <p:nvSpPr>
          <p:cNvPr id="31" name="Text 9"/>
          <p:cNvSpPr/>
          <p:nvPr/>
        </p:nvSpPr>
        <p:spPr>
          <a:xfrm>
            <a:off x="6838950" y="2076450"/>
            <a:ext cx="2743736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FDBA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Bandes Magnétiques</a:t>
            </a:r>
            <a:endParaRPr lang="en-US" sz="1800" dirty="0"/>
          </a:p>
        </p:txBody>
      </p:sp>
      <p:sp>
        <p:nvSpPr>
          <p:cNvPr id="32" name="Text 10"/>
          <p:cNvSpPr/>
          <p:nvPr/>
        </p:nvSpPr>
        <p:spPr>
          <a:xfrm>
            <a:off x="6629400" y="4533900"/>
            <a:ext cx="4895076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Télégraphone en 1898, puis </a:t>
            </a:r>
            <a:pPr algn="l" indent="0" marL="0">
              <a:lnSpc>
                <a:spcPts val="2100"/>
              </a:lnSpc>
              <a:buNone/>
            </a:pPr>
            <a:r>
              <a:rPr lang="en-US" sz="1350" b="1" dirty="0">
                <a:solidFill>
                  <a:srgbClr val="FB923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magnétophone</a:t>
            </a:r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en 1928</a:t>
            </a:r>
            <a:endParaRPr lang="en-US" sz="1350" dirty="0"/>
          </a:p>
        </p:txBody>
      </p:sp>
      <p:sp>
        <p:nvSpPr>
          <p:cNvPr id="33" name="Text 11"/>
          <p:cNvSpPr/>
          <p:nvPr/>
        </p:nvSpPr>
        <p:spPr>
          <a:xfrm>
            <a:off x="6629400" y="4914900"/>
            <a:ext cx="4494669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Enregistrement </a:t>
            </a:r>
            <a:pPr algn="l" indent="0" marL="0">
              <a:lnSpc>
                <a:spcPts val="2100"/>
              </a:lnSpc>
              <a:buNone/>
            </a:pPr>
            <a:r>
              <a:rPr lang="en-US" sz="1350" b="1" dirty="0">
                <a:solidFill>
                  <a:srgbClr val="FB923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multipiste</a:t>
            </a:r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dans les années 1960</a:t>
            </a:r>
            <a:endParaRPr lang="en-US" sz="1350" dirty="0"/>
          </a:p>
        </p:txBody>
      </p:sp>
      <p:sp>
        <p:nvSpPr>
          <p:cNvPr id="34" name="Text 12"/>
          <p:cNvSpPr/>
          <p:nvPr/>
        </p:nvSpPr>
        <p:spPr>
          <a:xfrm>
            <a:off x="6629400" y="5295900"/>
            <a:ext cx="329380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Solution </a:t>
            </a:r>
            <a:pPr algn="l" indent="0" marL="0">
              <a:lnSpc>
                <a:spcPts val="2100"/>
              </a:lnSpc>
              <a:buNone/>
            </a:pPr>
            <a:r>
              <a:rPr lang="en-US" sz="1350" b="1" dirty="0">
                <a:solidFill>
                  <a:srgbClr val="FB923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portable</a:t>
            </a:r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et pratique (1964)</a:t>
            </a:r>
            <a:endParaRPr lang="en-US" sz="1350" dirty="0"/>
          </a:p>
        </p:txBody>
      </p:sp>
      <p:sp>
        <p:nvSpPr>
          <p:cNvPr id="35" name="Text 13"/>
          <p:cNvSpPr/>
          <p:nvPr/>
        </p:nvSpPr>
        <p:spPr>
          <a:xfrm>
            <a:off x="6629400" y="5676900"/>
            <a:ext cx="4860072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Compact Cassette de Philips : </a:t>
            </a:r>
            <a:pPr algn="l" indent="0" marL="0">
              <a:lnSpc>
                <a:spcPts val="2100"/>
              </a:lnSpc>
              <a:buNone/>
            </a:pPr>
            <a:r>
              <a:rPr lang="en-US" sz="1350" b="1" dirty="0">
                <a:solidFill>
                  <a:srgbClr val="FB923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écoute democratisée</a:t>
            </a:r>
            <a:endParaRPr lang="en-US" sz="1350" dirty="0"/>
          </a:p>
        </p:txBody>
      </p:sp>
      <p:sp>
        <p:nvSpPr>
          <p:cNvPr id="36" name="Text 14"/>
          <p:cNvSpPr/>
          <p:nvPr/>
        </p:nvSpPr>
        <p:spPr>
          <a:xfrm>
            <a:off x="457200" y="6400800"/>
            <a:ext cx="112776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ctr"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9CA3A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 Son Numérique | Page 5</a:t>
            </a:r>
            <a:endParaRPr lang="en-US" sz="10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71247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914400"/>
            <a:ext cx="914400" cy="381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81100"/>
            <a:ext cx="5410200" cy="28956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371600"/>
            <a:ext cx="228600" cy="228600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1752600"/>
            <a:ext cx="85725" cy="171450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2400300"/>
            <a:ext cx="85725" cy="171450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3048000"/>
            <a:ext cx="85725" cy="171450"/>
          </a:xfrm>
          <a:prstGeom prst="rect">
            <a:avLst/>
          </a:prstGeom>
        </p:spPr>
      </p:pic>
      <p:pic>
        <p:nvPicPr>
          <p:cNvPr id="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3695700"/>
            <a:ext cx="85725" cy="171450"/>
          </a:xfrm>
          <a:prstGeom prst="rect">
            <a:avLst/>
          </a:prstGeom>
        </p:spPr>
      </p:pic>
      <p:pic>
        <p:nvPicPr>
          <p:cNvPr id="10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4362450"/>
            <a:ext cx="5410200" cy="1828800"/>
          </a:xfrm>
          <a:prstGeom prst="rect">
            <a:avLst/>
          </a:prstGeom>
        </p:spPr>
      </p:pic>
      <p:pic>
        <p:nvPicPr>
          <p:cNvPr id="11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4600" y="1181100"/>
            <a:ext cx="5410200" cy="3162300"/>
          </a:xfrm>
          <a:prstGeom prst="rect">
            <a:avLst/>
          </a:prstGeom>
        </p:spPr>
      </p:pic>
      <p:pic>
        <p:nvPicPr>
          <p:cNvPr id="12" name="Image 10" descr="preencoded.png">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7000" y="1371600"/>
            <a:ext cx="257175" cy="228600"/>
          </a:xfrm>
          <a:prstGeom prst="rect">
            <a:avLst/>
          </a:prstGeom>
        </p:spPr>
      </p:pic>
      <p:pic>
        <p:nvPicPr>
          <p:cNvPr id="13" name="Image 11" descr="preencoded.png">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77000" y="1752600"/>
            <a:ext cx="85725" cy="171450"/>
          </a:xfrm>
          <a:prstGeom prst="rect">
            <a:avLst/>
          </a:prstGeom>
        </p:spPr>
      </p:pic>
      <p:pic>
        <p:nvPicPr>
          <p:cNvPr id="14" name="Image 12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7000" y="2400300"/>
            <a:ext cx="85725" cy="171450"/>
          </a:xfrm>
          <a:prstGeom prst="rect">
            <a:avLst/>
          </a:prstGeom>
        </p:spPr>
      </p:pic>
      <p:pic>
        <p:nvPicPr>
          <p:cNvPr id="15" name="Image 13" descr="preencoded.png">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77000" y="3048000"/>
            <a:ext cx="85725" cy="171450"/>
          </a:xfrm>
          <a:prstGeom prst="rect">
            <a:avLst/>
          </a:prstGeom>
        </p:spPr>
      </p:pic>
      <p:pic>
        <p:nvPicPr>
          <p:cNvPr id="16" name="Image 14" descr="preencoded.png">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77000" y="3695700"/>
            <a:ext cx="85725" cy="171450"/>
          </a:xfrm>
          <a:prstGeom prst="rect">
            <a:avLst/>
          </a:prstGeom>
        </p:spPr>
      </p:pic>
      <p:pic>
        <p:nvPicPr>
          <p:cNvPr id="17" name="Image 15" descr="preencoded.png">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4600" y="4495800"/>
            <a:ext cx="5410200" cy="1828800"/>
          </a:xfrm>
          <a:prstGeom prst="rect">
            <a:avLst/>
          </a:prstGeom>
        </p:spPr>
      </p:pic>
      <p:sp>
        <p:nvSpPr>
          <p:cNvPr id="18" name="Text 0"/>
          <p:cNvSpPr/>
          <p:nvPr/>
        </p:nvSpPr>
        <p:spPr>
          <a:xfrm>
            <a:off x="-670560" y="457200"/>
            <a:ext cx="1353312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27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 numérisation : échantillonnage et quantification</a:t>
            </a:r>
            <a:endParaRPr lang="en-US" sz="2700" dirty="0"/>
          </a:p>
        </p:txBody>
      </p:sp>
      <p:sp>
        <p:nvSpPr>
          <p:cNvPr id="19" name="Text 1"/>
          <p:cNvSpPr/>
          <p:nvPr/>
        </p:nvSpPr>
        <p:spPr>
          <a:xfrm>
            <a:off x="952500" y="1333500"/>
            <a:ext cx="5105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4ADE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Échantillonnage</a:t>
            </a:r>
            <a:endParaRPr lang="en-US" sz="1800" dirty="0"/>
          </a:p>
        </p:txBody>
      </p:sp>
      <p:sp>
        <p:nvSpPr>
          <p:cNvPr id="20" name="Text 2"/>
          <p:cNvSpPr/>
          <p:nvPr/>
        </p:nvSpPr>
        <p:spPr>
          <a:xfrm>
            <a:off x="771525" y="1714500"/>
            <a:ext cx="4943475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Prélever des mesures du signal analogique à des intervalles de temps réguliers</a:t>
            </a:r>
            <a:endParaRPr lang="en-US" sz="1350" dirty="0"/>
          </a:p>
        </p:txBody>
      </p:sp>
      <p:sp>
        <p:nvSpPr>
          <p:cNvPr id="21" name="Text 3"/>
          <p:cNvSpPr/>
          <p:nvPr/>
        </p:nvSpPr>
        <p:spPr>
          <a:xfrm>
            <a:off x="771525" y="2362200"/>
            <a:ext cx="4943475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Fréquence d'échantillonnage : nombre de mesures par seconde (Hz)</a:t>
            </a:r>
            <a:endParaRPr lang="en-US" sz="1350" dirty="0"/>
          </a:p>
        </p:txBody>
      </p:sp>
      <p:sp>
        <p:nvSpPr>
          <p:cNvPr id="22" name="Text 4"/>
          <p:cNvSpPr/>
          <p:nvPr/>
        </p:nvSpPr>
        <p:spPr>
          <a:xfrm>
            <a:off x="771525" y="3009900"/>
            <a:ext cx="4943475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Théorème de Nyquist-Shannon : fréquence d'échantillonnage ≥ 2 × fréquence maximale</a:t>
            </a:r>
            <a:endParaRPr lang="en-US" sz="1350" dirty="0"/>
          </a:p>
        </p:txBody>
      </p:sp>
      <p:sp>
        <p:nvSpPr>
          <p:cNvPr id="23" name="Text 5"/>
          <p:cNvSpPr/>
          <p:nvPr/>
        </p:nvSpPr>
        <p:spPr>
          <a:xfrm>
            <a:off x="771525" y="3657600"/>
            <a:ext cx="5569268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CD audio : 44,1 kHz (8,8 fois supérieure à la limite théorique)</a:t>
            </a:r>
            <a:endParaRPr lang="en-US" sz="1350" dirty="0"/>
          </a:p>
        </p:txBody>
      </p:sp>
      <p:sp>
        <p:nvSpPr>
          <p:cNvPr id="24" name="Text 6"/>
          <p:cNvSpPr/>
          <p:nvPr/>
        </p:nvSpPr>
        <p:spPr>
          <a:xfrm>
            <a:off x="6848475" y="1333500"/>
            <a:ext cx="5105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4ADE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Quantification</a:t>
            </a:r>
            <a:endParaRPr lang="en-US" sz="1800" dirty="0"/>
          </a:p>
        </p:txBody>
      </p:sp>
      <p:sp>
        <p:nvSpPr>
          <p:cNvPr id="25" name="Text 7"/>
          <p:cNvSpPr/>
          <p:nvPr/>
        </p:nvSpPr>
        <p:spPr>
          <a:xfrm>
            <a:off x="6638925" y="1714500"/>
            <a:ext cx="4943475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Convertir chaque mesure d'amplitude en une valeur numérique discrète</a:t>
            </a:r>
            <a:endParaRPr lang="en-US" sz="1350" dirty="0"/>
          </a:p>
        </p:txBody>
      </p:sp>
      <p:sp>
        <p:nvSpPr>
          <p:cNvPr id="26" name="Text 8"/>
          <p:cNvSpPr/>
          <p:nvPr/>
        </p:nvSpPr>
        <p:spPr>
          <a:xfrm>
            <a:off x="6638925" y="2362200"/>
            <a:ext cx="4943475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Profondeur de bit (résolution) : nombre de valeurs possibles pour représenter l'amplitude</a:t>
            </a:r>
            <a:endParaRPr lang="en-US" sz="1350" dirty="0"/>
          </a:p>
        </p:txBody>
      </p:sp>
      <p:sp>
        <p:nvSpPr>
          <p:cNvPr id="27" name="Text 9"/>
          <p:cNvSpPr/>
          <p:nvPr/>
        </p:nvSpPr>
        <p:spPr>
          <a:xfrm>
            <a:off x="6638925" y="3009900"/>
            <a:ext cx="4943475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Exemple : 16 bits → 2</a:t>
            </a:r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= 65 536 niveaux de quantification (CD audio)</a:t>
            </a:r>
            <a:endParaRPr lang="en-US" sz="1350" dirty="0"/>
          </a:p>
        </p:txBody>
      </p:sp>
      <p:sp>
        <p:nvSpPr>
          <p:cNvPr id="28" name="Text 10"/>
          <p:cNvSpPr/>
          <p:nvPr/>
        </p:nvSpPr>
        <p:spPr>
          <a:xfrm>
            <a:off x="6638925" y="3657600"/>
            <a:ext cx="4943475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Profondeur de bit plus élevée → meilleure précision → rapport signal/bruit optimal</a:t>
            </a:r>
            <a:endParaRPr lang="en-US" sz="1350" dirty="0"/>
          </a:p>
        </p:txBody>
      </p:sp>
      <p:sp>
        <p:nvSpPr>
          <p:cNvPr id="29" name="Text 11"/>
          <p:cNvSpPr/>
          <p:nvPr/>
        </p:nvSpPr>
        <p:spPr>
          <a:xfrm>
            <a:off x="457200" y="6477000"/>
            <a:ext cx="112776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ctr"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9CA3A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 Son Numérique | Page 6</a:t>
            </a:r>
            <a:endParaRPr lang="en-US" sz="10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914400"/>
            <a:ext cx="914400" cy="381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24000"/>
            <a:ext cx="11277600" cy="3810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286000"/>
            <a:ext cx="11277600" cy="381000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048000"/>
            <a:ext cx="11277600" cy="381000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3581400"/>
            <a:ext cx="3606701" cy="1371600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00" y="3695700"/>
            <a:ext cx="171450" cy="304800"/>
          </a:xfrm>
          <a:prstGeom prst="rect">
            <a:avLst/>
          </a:prstGeom>
        </p:spPr>
      </p:pic>
      <p:pic>
        <p:nvPicPr>
          <p:cNvPr id="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2501" y="3581400"/>
            <a:ext cx="3606850" cy="1371600"/>
          </a:xfrm>
          <a:prstGeom prst="rect">
            <a:avLst/>
          </a:prstGeom>
        </p:spPr>
      </p:pic>
      <p:pic>
        <p:nvPicPr>
          <p:cNvPr id="10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6801" y="3695700"/>
            <a:ext cx="171450" cy="304800"/>
          </a:xfrm>
          <a:prstGeom prst="rect">
            <a:avLst/>
          </a:prstGeom>
        </p:spPr>
      </p:pic>
      <p:pic>
        <p:nvPicPr>
          <p:cNvPr id="11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27950" y="3581400"/>
            <a:ext cx="3606701" cy="1371600"/>
          </a:xfrm>
          <a:prstGeom prst="rect">
            <a:avLst/>
          </a:prstGeom>
        </p:spPr>
      </p:pic>
      <p:pic>
        <p:nvPicPr>
          <p:cNvPr id="12" name="Image 10" descr="preencoded.png">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42250" y="3695700"/>
            <a:ext cx="171450" cy="304800"/>
          </a:xfrm>
          <a:prstGeom prst="rect">
            <a:avLst/>
          </a:prstGeom>
        </p:spPr>
      </p:pic>
      <p:sp>
        <p:nvSpPr>
          <p:cNvPr id="13" name="Text 0"/>
          <p:cNvSpPr/>
          <p:nvPr/>
        </p:nvSpPr>
        <p:spPr>
          <a:xfrm>
            <a:off x="-670560" y="457200"/>
            <a:ext cx="1353312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27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Formats de fichiers audio numériques</a:t>
            </a:r>
            <a:endParaRPr lang="en-US" sz="2700" dirty="0"/>
          </a:p>
        </p:txBody>
      </p:sp>
      <p:sp>
        <p:nvSpPr>
          <p:cNvPr id="14" name="Text 1"/>
          <p:cNvSpPr/>
          <p:nvPr/>
        </p:nvSpPr>
        <p:spPr>
          <a:xfrm>
            <a:off x="-670560" y="1104900"/>
            <a:ext cx="1353312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1500" dirty="0">
                <a:solidFill>
                  <a:srgbClr val="D1D5D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Les formats audio se distinguent par leur méthode de compression et leur qualité sonore</a:t>
            </a:r>
            <a:endParaRPr lang="en-US" sz="1500" dirty="0"/>
          </a:p>
        </p:txBody>
      </p:sp>
      <p:sp>
        <p:nvSpPr>
          <p:cNvPr id="15" name="Text 2"/>
          <p:cNvSpPr/>
          <p:nvPr/>
        </p:nvSpPr>
        <p:spPr>
          <a:xfrm>
            <a:off x="609600" y="1524000"/>
            <a:ext cx="1312664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Format</a:t>
            </a:r>
            <a:endParaRPr lang="en-US" sz="1200" dirty="0"/>
          </a:p>
        </p:txBody>
      </p:sp>
      <p:sp>
        <p:nvSpPr>
          <p:cNvPr id="16" name="Text 3"/>
          <p:cNvSpPr/>
          <p:nvPr/>
        </p:nvSpPr>
        <p:spPr>
          <a:xfrm>
            <a:off x="1922264" y="1524000"/>
            <a:ext cx="293757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Type</a:t>
            </a:r>
            <a:endParaRPr lang="en-US" sz="1200" dirty="0"/>
          </a:p>
        </p:txBody>
      </p:sp>
      <p:sp>
        <p:nvSpPr>
          <p:cNvPr id="17" name="Text 4"/>
          <p:cNvSpPr/>
          <p:nvPr/>
        </p:nvSpPr>
        <p:spPr>
          <a:xfrm>
            <a:off x="4859834" y="1524000"/>
            <a:ext cx="2870597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Qualité</a:t>
            </a:r>
            <a:endParaRPr lang="en-US" sz="1200" dirty="0"/>
          </a:p>
        </p:txBody>
      </p:sp>
      <p:sp>
        <p:nvSpPr>
          <p:cNvPr id="18" name="Text 5"/>
          <p:cNvSpPr/>
          <p:nvPr/>
        </p:nvSpPr>
        <p:spPr>
          <a:xfrm>
            <a:off x="7730430" y="1524000"/>
            <a:ext cx="2667149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Compression</a:t>
            </a:r>
            <a:endParaRPr lang="en-US" sz="1200" dirty="0"/>
          </a:p>
        </p:txBody>
      </p:sp>
      <p:sp>
        <p:nvSpPr>
          <p:cNvPr id="19" name="Text 6"/>
          <p:cNvSpPr/>
          <p:nvPr/>
        </p:nvSpPr>
        <p:spPr>
          <a:xfrm>
            <a:off x="10397579" y="1524000"/>
            <a:ext cx="1489621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Taille</a:t>
            </a:r>
            <a:endParaRPr lang="en-US" sz="1200" dirty="0"/>
          </a:p>
        </p:txBody>
      </p:sp>
      <p:sp>
        <p:nvSpPr>
          <p:cNvPr id="20" name="Text 7"/>
          <p:cNvSpPr/>
          <p:nvPr/>
        </p:nvSpPr>
        <p:spPr>
          <a:xfrm>
            <a:off x="609600" y="1905000"/>
            <a:ext cx="1312664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WAV</a:t>
            </a:r>
            <a:endParaRPr lang="en-US" sz="1200" dirty="0"/>
          </a:p>
        </p:txBody>
      </p:sp>
      <p:sp>
        <p:nvSpPr>
          <p:cNvPr id="21" name="Text 8"/>
          <p:cNvSpPr/>
          <p:nvPr/>
        </p:nvSpPr>
        <p:spPr>
          <a:xfrm>
            <a:off x="1922264" y="1905000"/>
            <a:ext cx="293757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Non compressé</a:t>
            </a:r>
            <a:endParaRPr lang="en-US" sz="1200" dirty="0"/>
          </a:p>
        </p:txBody>
      </p:sp>
      <p:sp>
        <p:nvSpPr>
          <p:cNvPr id="22" name="Text 9"/>
          <p:cNvSpPr/>
          <p:nvPr/>
        </p:nvSpPr>
        <p:spPr>
          <a:xfrm>
            <a:off x="4859834" y="1905000"/>
            <a:ext cx="2870597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Maximale</a:t>
            </a:r>
            <a:endParaRPr lang="en-US" sz="1200" dirty="0"/>
          </a:p>
        </p:txBody>
      </p:sp>
      <p:sp>
        <p:nvSpPr>
          <p:cNvPr id="23" name="Text 10"/>
          <p:cNvSpPr/>
          <p:nvPr/>
        </p:nvSpPr>
        <p:spPr>
          <a:xfrm>
            <a:off x="7730430" y="1905000"/>
            <a:ext cx="2667149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Aucune</a:t>
            </a:r>
            <a:endParaRPr lang="en-US" sz="1200" dirty="0"/>
          </a:p>
        </p:txBody>
      </p:sp>
      <p:sp>
        <p:nvSpPr>
          <p:cNvPr id="24" name="Text 11"/>
          <p:cNvSpPr/>
          <p:nvPr/>
        </p:nvSpPr>
        <p:spPr>
          <a:xfrm>
            <a:off x="10397579" y="1905000"/>
            <a:ext cx="1489621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Grande</a:t>
            </a:r>
            <a:endParaRPr lang="en-US" sz="1200" dirty="0"/>
          </a:p>
        </p:txBody>
      </p:sp>
      <p:sp>
        <p:nvSpPr>
          <p:cNvPr id="25" name="Text 12"/>
          <p:cNvSpPr/>
          <p:nvPr/>
        </p:nvSpPr>
        <p:spPr>
          <a:xfrm>
            <a:off x="609600" y="2286000"/>
            <a:ext cx="1312664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AIFF</a:t>
            </a:r>
            <a:endParaRPr lang="en-US" sz="1200" dirty="0"/>
          </a:p>
        </p:txBody>
      </p:sp>
      <p:sp>
        <p:nvSpPr>
          <p:cNvPr id="26" name="Text 13"/>
          <p:cNvSpPr/>
          <p:nvPr/>
        </p:nvSpPr>
        <p:spPr>
          <a:xfrm>
            <a:off x="1922264" y="2286000"/>
            <a:ext cx="293757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Non compressé</a:t>
            </a:r>
            <a:endParaRPr lang="en-US" sz="1200" dirty="0"/>
          </a:p>
        </p:txBody>
      </p:sp>
      <p:sp>
        <p:nvSpPr>
          <p:cNvPr id="27" name="Text 14"/>
          <p:cNvSpPr/>
          <p:nvPr/>
        </p:nvSpPr>
        <p:spPr>
          <a:xfrm>
            <a:off x="4859834" y="2286000"/>
            <a:ext cx="2870597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Maximale</a:t>
            </a:r>
            <a:endParaRPr lang="en-US" sz="1200" dirty="0"/>
          </a:p>
        </p:txBody>
      </p:sp>
      <p:sp>
        <p:nvSpPr>
          <p:cNvPr id="28" name="Text 15"/>
          <p:cNvSpPr/>
          <p:nvPr/>
        </p:nvSpPr>
        <p:spPr>
          <a:xfrm>
            <a:off x="7730430" y="2286000"/>
            <a:ext cx="2667149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Aucune</a:t>
            </a:r>
            <a:endParaRPr lang="en-US" sz="1200" dirty="0"/>
          </a:p>
        </p:txBody>
      </p:sp>
      <p:sp>
        <p:nvSpPr>
          <p:cNvPr id="29" name="Text 16"/>
          <p:cNvSpPr/>
          <p:nvPr/>
        </p:nvSpPr>
        <p:spPr>
          <a:xfrm>
            <a:off x="10397579" y="2286000"/>
            <a:ext cx="1489621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Grande</a:t>
            </a:r>
            <a:endParaRPr lang="en-US" sz="1200" dirty="0"/>
          </a:p>
        </p:txBody>
      </p:sp>
      <p:sp>
        <p:nvSpPr>
          <p:cNvPr id="30" name="Text 17"/>
          <p:cNvSpPr/>
          <p:nvPr/>
        </p:nvSpPr>
        <p:spPr>
          <a:xfrm>
            <a:off x="609600" y="2667000"/>
            <a:ext cx="1312664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FLAC</a:t>
            </a:r>
            <a:endParaRPr lang="en-US" sz="1200" dirty="0"/>
          </a:p>
        </p:txBody>
      </p:sp>
      <p:sp>
        <p:nvSpPr>
          <p:cNvPr id="31" name="Text 18"/>
          <p:cNvSpPr/>
          <p:nvPr/>
        </p:nvSpPr>
        <p:spPr>
          <a:xfrm>
            <a:off x="1922264" y="2667000"/>
            <a:ext cx="3525083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Compressé sans perte</a:t>
            </a:r>
            <a:endParaRPr lang="en-US" sz="1200" dirty="0"/>
          </a:p>
        </p:txBody>
      </p:sp>
      <p:sp>
        <p:nvSpPr>
          <p:cNvPr id="32" name="Text 19"/>
          <p:cNvSpPr/>
          <p:nvPr/>
        </p:nvSpPr>
        <p:spPr>
          <a:xfrm>
            <a:off x="4859834" y="2667000"/>
            <a:ext cx="2870597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Maximale</a:t>
            </a:r>
            <a:endParaRPr lang="en-US" sz="1200" dirty="0"/>
          </a:p>
        </p:txBody>
      </p:sp>
      <p:sp>
        <p:nvSpPr>
          <p:cNvPr id="33" name="Text 20"/>
          <p:cNvSpPr/>
          <p:nvPr/>
        </p:nvSpPr>
        <p:spPr>
          <a:xfrm>
            <a:off x="7730430" y="2667000"/>
            <a:ext cx="2667149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30-50%</a:t>
            </a:r>
            <a:endParaRPr lang="en-US" sz="1200" dirty="0"/>
          </a:p>
        </p:txBody>
      </p:sp>
      <p:sp>
        <p:nvSpPr>
          <p:cNvPr id="34" name="Text 21"/>
          <p:cNvSpPr/>
          <p:nvPr/>
        </p:nvSpPr>
        <p:spPr>
          <a:xfrm>
            <a:off x="10397579" y="2667000"/>
            <a:ext cx="1489621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Moyenne</a:t>
            </a:r>
            <a:endParaRPr lang="en-US" sz="1200" dirty="0"/>
          </a:p>
        </p:txBody>
      </p:sp>
      <p:sp>
        <p:nvSpPr>
          <p:cNvPr id="35" name="Text 22"/>
          <p:cNvSpPr/>
          <p:nvPr/>
        </p:nvSpPr>
        <p:spPr>
          <a:xfrm>
            <a:off x="609600" y="3048000"/>
            <a:ext cx="1312664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AAC</a:t>
            </a:r>
            <a:endParaRPr lang="en-US" sz="1200" dirty="0"/>
          </a:p>
        </p:txBody>
      </p:sp>
      <p:sp>
        <p:nvSpPr>
          <p:cNvPr id="36" name="Text 23"/>
          <p:cNvSpPr/>
          <p:nvPr/>
        </p:nvSpPr>
        <p:spPr>
          <a:xfrm>
            <a:off x="1922264" y="3048000"/>
            <a:ext cx="3525083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Compressé avec perte</a:t>
            </a:r>
            <a:endParaRPr lang="en-US" sz="1200" dirty="0"/>
          </a:p>
        </p:txBody>
      </p:sp>
      <p:sp>
        <p:nvSpPr>
          <p:cNvPr id="37" name="Text 24"/>
          <p:cNvSpPr/>
          <p:nvPr/>
        </p:nvSpPr>
        <p:spPr>
          <a:xfrm>
            <a:off x="4859834" y="3048000"/>
            <a:ext cx="3444716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Bonne à 192-256 kb/s</a:t>
            </a:r>
            <a:endParaRPr lang="en-US" sz="1200" dirty="0"/>
          </a:p>
        </p:txBody>
      </p:sp>
      <p:sp>
        <p:nvSpPr>
          <p:cNvPr id="38" name="Text 25"/>
          <p:cNvSpPr/>
          <p:nvPr/>
        </p:nvSpPr>
        <p:spPr>
          <a:xfrm>
            <a:off x="7730430" y="3048000"/>
            <a:ext cx="3200579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Équivalente au MP3</a:t>
            </a:r>
            <a:endParaRPr lang="en-US" sz="1200" dirty="0"/>
          </a:p>
        </p:txBody>
      </p:sp>
      <p:sp>
        <p:nvSpPr>
          <p:cNvPr id="39" name="Text 26"/>
          <p:cNvSpPr/>
          <p:nvPr/>
        </p:nvSpPr>
        <p:spPr>
          <a:xfrm>
            <a:off x="10397579" y="3048000"/>
            <a:ext cx="1489621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Petite</a:t>
            </a:r>
            <a:endParaRPr lang="en-US" sz="1200" dirty="0"/>
          </a:p>
        </p:txBody>
      </p:sp>
      <p:sp>
        <p:nvSpPr>
          <p:cNvPr id="40" name="Text 27"/>
          <p:cNvSpPr/>
          <p:nvPr/>
        </p:nvSpPr>
        <p:spPr>
          <a:xfrm>
            <a:off x="857250" y="3714750"/>
            <a:ext cx="184219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Non compressés</a:t>
            </a:r>
            <a:endParaRPr lang="en-US" sz="1500" dirty="0"/>
          </a:p>
        </p:txBody>
      </p:sp>
      <p:sp>
        <p:nvSpPr>
          <p:cNvPr id="41" name="Text 28"/>
          <p:cNvSpPr/>
          <p:nvPr/>
        </p:nvSpPr>
        <p:spPr>
          <a:xfrm>
            <a:off x="581025" y="4076700"/>
            <a:ext cx="428232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marL="342900" indent="-342900">
              <a:lnSpc>
                <a:spcPts val="1800"/>
              </a:lnSpc>
              <a:buSzPct val="100000"/>
              <a:buChar char="•"/>
            </a:pPr>
            <a:r>
              <a:rPr lang="en-US" sz="1200" dirty="0">
                <a:solidFill>
                  <a:srgbClr val="D1D5D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WAV (Microsoft, IBM)</a:t>
            </a:r>
            <a:endParaRPr lang="en-US" sz="1200" dirty="0"/>
          </a:p>
        </p:txBody>
      </p:sp>
      <p:sp>
        <p:nvSpPr>
          <p:cNvPr id="42" name="Text 29"/>
          <p:cNvSpPr/>
          <p:nvPr/>
        </p:nvSpPr>
        <p:spPr>
          <a:xfrm>
            <a:off x="581025" y="4343400"/>
            <a:ext cx="356860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marL="342900" indent="-342900">
              <a:lnSpc>
                <a:spcPts val="1800"/>
              </a:lnSpc>
              <a:buSzPct val="100000"/>
              <a:buChar char="•"/>
            </a:pPr>
            <a:r>
              <a:rPr lang="en-US" sz="1200" dirty="0">
                <a:solidFill>
                  <a:srgbClr val="D1D5D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AIFF (Apple)</a:t>
            </a:r>
            <a:endParaRPr lang="en-US" sz="1200" dirty="0"/>
          </a:p>
        </p:txBody>
      </p:sp>
      <p:sp>
        <p:nvSpPr>
          <p:cNvPr id="43" name="Text 30"/>
          <p:cNvSpPr/>
          <p:nvPr/>
        </p:nvSpPr>
        <p:spPr>
          <a:xfrm>
            <a:off x="581025" y="4610100"/>
            <a:ext cx="356860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marL="342900" indent="-342900">
              <a:lnSpc>
                <a:spcPts val="1800"/>
              </a:lnSpc>
              <a:buSzPct val="100000"/>
              <a:buChar char="•"/>
            </a:pPr>
            <a:r>
              <a:rPr lang="en-US" sz="1200" dirty="0">
                <a:solidFill>
                  <a:srgbClr val="D1D5D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Qualité maximale</a:t>
            </a:r>
            <a:endParaRPr lang="en-US" sz="1200" dirty="0"/>
          </a:p>
        </p:txBody>
      </p:sp>
      <p:sp>
        <p:nvSpPr>
          <p:cNvPr id="44" name="Text 31"/>
          <p:cNvSpPr/>
          <p:nvPr/>
        </p:nvSpPr>
        <p:spPr>
          <a:xfrm>
            <a:off x="4692551" y="3714750"/>
            <a:ext cx="257943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Compressés sans perte</a:t>
            </a:r>
            <a:endParaRPr lang="en-US" sz="1500" dirty="0"/>
          </a:p>
        </p:txBody>
      </p:sp>
      <p:sp>
        <p:nvSpPr>
          <p:cNvPr id="45" name="Text 32"/>
          <p:cNvSpPr/>
          <p:nvPr/>
        </p:nvSpPr>
        <p:spPr>
          <a:xfrm>
            <a:off x="4416326" y="4076700"/>
            <a:ext cx="35687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marL="342900" indent="-342900">
              <a:lnSpc>
                <a:spcPts val="1800"/>
              </a:lnSpc>
              <a:buSzPct val="100000"/>
              <a:buChar char="•"/>
            </a:pPr>
            <a:r>
              <a:rPr lang="en-US" sz="1200" dirty="0">
                <a:solidFill>
                  <a:srgbClr val="D1D5D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FLAC (open source)</a:t>
            </a:r>
            <a:endParaRPr lang="en-US" sz="1200" dirty="0"/>
          </a:p>
        </p:txBody>
      </p:sp>
      <p:sp>
        <p:nvSpPr>
          <p:cNvPr id="46" name="Text 33"/>
          <p:cNvSpPr/>
          <p:nvPr/>
        </p:nvSpPr>
        <p:spPr>
          <a:xfrm>
            <a:off x="4416326" y="4343400"/>
            <a:ext cx="35687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marL="342900" indent="-342900">
              <a:lnSpc>
                <a:spcPts val="1800"/>
              </a:lnSpc>
              <a:buSzPct val="100000"/>
              <a:buChar char="•"/>
            </a:pPr>
            <a:r>
              <a:rPr lang="en-US" sz="1200" dirty="0">
                <a:solidFill>
                  <a:srgbClr val="D1D5D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ALAC (Apple)</a:t>
            </a:r>
            <a:endParaRPr lang="en-US" sz="1200" dirty="0"/>
          </a:p>
        </p:txBody>
      </p:sp>
      <p:sp>
        <p:nvSpPr>
          <p:cNvPr id="47" name="Text 34"/>
          <p:cNvSpPr/>
          <p:nvPr/>
        </p:nvSpPr>
        <p:spPr>
          <a:xfrm>
            <a:off x="4416326" y="4610100"/>
            <a:ext cx="35687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marL="342900" indent="-342900">
              <a:lnSpc>
                <a:spcPts val="1800"/>
              </a:lnSpc>
              <a:buSzPct val="100000"/>
              <a:buChar char="•"/>
            </a:pPr>
            <a:r>
              <a:rPr lang="en-US" sz="1200" dirty="0">
                <a:solidFill>
                  <a:srgbClr val="D1D5D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Qualité maximale</a:t>
            </a:r>
            <a:endParaRPr lang="en-US" sz="1200" dirty="0"/>
          </a:p>
        </p:txBody>
      </p:sp>
      <p:sp>
        <p:nvSpPr>
          <p:cNvPr id="48" name="Text 35"/>
          <p:cNvSpPr/>
          <p:nvPr/>
        </p:nvSpPr>
        <p:spPr>
          <a:xfrm>
            <a:off x="8528000" y="3714750"/>
            <a:ext cx="2566928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Compressés avec perte</a:t>
            </a:r>
            <a:endParaRPr lang="en-US" sz="1500" dirty="0"/>
          </a:p>
        </p:txBody>
      </p:sp>
      <p:sp>
        <p:nvSpPr>
          <p:cNvPr id="49" name="Text 36"/>
          <p:cNvSpPr/>
          <p:nvPr/>
        </p:nvSpPr>
        <p:spPr>
          <a:xfrm>
            <a:off x="8251775" y="4076700"/>
            <a:ext cx="428232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marL="342900" indent="-342900">
              <a:lnSpc>
                <a:spcPts val="1800"/>
              </a:lnSpc>
              <a:buSzPct val="100000"/>
              <a:buChar char="•"/>
            </a:pPr>
            <a:r>
              <a:rPr lang="en-US" sz="1200" dirty="0">
                <a:solidFill>
                  <a:srgbClr val="D1D5D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MP3 (le plus répandu)</a:t>
            </a:r>
            <a:endParaRPr lang="en-US" sz="1200" dirty="0"/>
          </a:p>
        </p:txBody>
      </p:sp>
      <p:sp>
        <p:nvSpPr>
          <p:cNvPr id="50" name="Text 37"/>
          <p:cNvSpPr/>
          <p:nvPr/>
        </p:nvSpPr>
        <p:spPr>
          <a:xfrm>
            <a:off x="8251775" y="4343400"/>
            <a:ext cx="428232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marL="342900" indent="-342900">
              <a:lnSpc>
                <a:spcPts val="1800"/>
              </a:lnSpc>
              <a:buSzPct val="100000"/>
              <a:buChar char="•"/>
            </a:pPr>
            <a:r>
              <a:rPr lang="en-US" sz="1200" dirty="0">
                <a:solidFill>
                  <a:srgbClr val="D1D5D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AAC (Apple, streaming)</a:t>
            </a:r>
            <a:endParaRPr lang="en-US" sz="1200" dirty="0"/>
          </a:p>
        </p:txBody>
      </p:sp>
      <p:sp>
        <p:nvSpPr>
          <p:cNvPr id="51" name="Text 38"/>
          <p:cNvSpPr/>
          <p:nvPr/>
        </p:nvSpPr>
        <p:spPr>
          <a:xfrm>
            <a:off x="8251775" y="4610100"/>
            <a:ext cx="428232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marL="342900" indent="-342900">
              <a:lnSpc>
                <a:spcPts val="1800"/>
              </a:lnSpc>
              <a:buSzPct val="100000"/>
              <a:buChar char="•"/>
            </a:pPr>
            <a:r>
              <a:rPr lang="en-US" sz="1200" dirty="0">
                <a:solidFill>
                  <a:srgbClr val="D1D5D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Qualité dépend du débit</a:t>
            </a:r>
            <a:endParaRPr lang="en-US" sz="1200" dirty="0"/>
          </a:p>
        </p:txBody>
      </p:sp>
      <p:sp>
        <p:nvSpPr>
          <p:cNvPr id="52" name="Text 39"/>
          <p:cNvSpPr/>
          <p:nvPr/>
        </p:nvSpPr>
        <p:spPr>
          <a:xfrm>
            <a:off x="457200" y="6210300"/>
            <a:ext cx="112776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ctr"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9CA3A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 Son Numérique | Page 7</a:t>
            </a:r>
            <a:endParaRPr lang="en-US" sz="10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914400"/>
            <a:ext cx="914400" cy="381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41859"/>
            <a:ext cx="228600" cy="2286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027759"/>
            <a:ext cx="5334000" cy="495300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" y="3142059"/>
            <a:ext cx="142875" cy="266700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3675459"/>
            <a:ext cx="5334000" cy="495300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00" y="3789759"/>
            <a:ext cx="190500" cy="266700"/>
          </a:xfrm>
          <a:prstGeom prst="rect">
            <a:avLst/>
          </a:prstGeom>
        </p:spPr>
      </p:pic>
      <p:pic>
        <p:nvPicPr>
          <p:cNvPr id="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4323159"/>
            <a:ext cx="5334000" cy="762000"/>
          </a:xfrm>
          <a:prstGeom prst="rect">
            <a:avLst/>
          </a:prstGeom>
        </p:spPr>
      </p:pic>
      <p:pic>
        <p:nvPicPr>
          <p:cNvPr id="10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500" y="4570809"/>
            <a:ext cx="190500" cy="266700"/>
          </a:xfrm>
          <a:prstGeom prst="rect">
            <a:avLst/>
          </a:prstGeom>
        </p:spPr>
      </p:pic>
      <p:pic>
        <p:nvPicPr>
          <p:cNvPr id="11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" y="5237559"/>
            <a:ext cx="5334000" cy="495300"/>
          </a:xfrm>
          <a:prstGeom prst="rect">
            <a:avLst/>
          </a:prstGeom>
        </p:spPr>
      </p:pic>
      <p:pic>
        <p:nvPicPr>
          <p:cNvPr id="12" name="Image 10" descr="preencoded.png">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1500" y="5351859"/>
            <a:ext cx="190500" cy="266700"/>
          </a:xfrm>
          <a:prstGeom prst="rect">
            <a:avLst/>
          </a:prstGeom>
        </p:spPr>
      </p:pic>
      <p:pic>
        <p:nvPicPr>
          <p:cNvPr id="13" name="Image 11" descr="preencoded.png">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67563" y="1257300"/>
            <a:ext cx="3495675" cy="2664619"/>
          </a:xfrm>
          <a:prstGeom prst="rect">
            <a:avLst/>
          </a:prstGeom>
        </p:spPr>
      </p:pic>
      <p:pic>
        <p:nvPicPr>
          <p:cNvPr id="14" name="Image 12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67563" y="3655219"/>
            <a:ext cx="3495675" cy="266700"/>
          </a:xfrm>
          <a:prstGeom prst="rect">
            <a:avLst/>
          </a:prstGeom>
        </p:spPr>
      </p:pic>
      <p:pic>
        <p:nvPicPr>
          <p:cNvPr id="15" name="Image 13" descr="preencoded.png">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96000" y="4150519"/>
            <a:ext cx="5638800" cy="1828800"/>
          </a:xfrm>
          <a:prstGeom prst="rect">
            <a:avLst/>
          </a:prstGeom>
        </p:spPr>
      </p:pic>
      <p:pic>
        <p:nvPicPr>
          <p:cNvPr id="16" name="Image 14" descr="preencoded.png">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48400" y="4722019"/>
            <a:ext cx="133350" cy="152400"/>
          </a:xfrm>
          <a:prstGeom prst="rect">
            <a:avLst/>
          </a:prstGeom>
        </p:spPr>
      </p:pic>
      <p:pic>
        <p:nvPicPr>
          <p:cNvPr id="17" name="Image 15" descr="preencoded.png">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48400" y="5026819"/>
            <a:ext cx="114300" cy="152400"/>
          </a:xfrm>
          <a:prstGeom prst="rect">
            <a:avLst/>
          </a:prstGeom>
        </p:spPr>
      </p:pic>
      <p:pic>
        <p:nvPicPr>
          <p:cNvPr id="18" name="Image 16" descr="preencoded.png">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48400" y="5331619"/>
            <a:ext cx="152400" cy="152400"/>
          </a:xfrm>
          <a:prstGeom prst="rect">
            <a:avLst/>
          </a:prstGeom>
        </p:spPr>
      </p:pic>
      <p:pic>
        <p:nvPicPr>
          <p:cNvPr id="19" name="Image 17" descr="preencoded.png">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48400" y="5636419"/>
            <a:ext cx="171450" cy="152400"/>
          </a:xfrm>
          <a:prstGeom prst="rect">
            <a:avLst/>
          </a:prstGeom>
        </p:spPr>
      </p:pic>
      <p:sp>
        <p:nvSpPr>
          <p:cNvPr id="20" name="Text 0"/>
          <p:cNvSpPr/>
          <p:nvPr/>
        </p:nvSpPr>
        <p:spPr>
          <a:xfrm>
            <a:off x="-670560" y="457200"/>
            <a:ext cx="1353312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27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Outils d'enregistrement et d'édition</a:t>
            </a:r>
            <a:endParaRPr lang="en-US" sz="2700" dirty="0"/>
          </a:p>
        </p:txBody>
      </p:sp>
      <p:sp>
        <p:nvSpPr>
          <p:cNvPr id="21" name="Text 1"/>
          <p:cNvSpPr/>
          <p:nvPr/>
        </p:nvSpPr>
        <p:spPr>
          <a:xfrm>
            <a:off x="800100" y="1503759"/>
            <a:ext cx="6400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Logiciel de base : Audacity</a:t>
            </a:r>
            <a:endParaRPr lang="en-US" sz="1800" dirty="0"/>
          </a:p>
        </p:txBody>
      </p:sp>
      <p:sp>
        <p:nvSpPr>
          <p:cNvPr id="22" name="Text 2"/>
          <p:cNvSpPr/>
          <p:nvPr/>
        </p:nvSpPr>
        <p:spPr>
          <a:xfrm>
            <a:off x="457200" y="1922859"/>
            <a:ext cx="53340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Solution </a:t>
            </a:r>
            <a:pPr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9731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gratuite et open-source</a:t>
            </a:r>
            <a:pPr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disponible sur Windows, macOS et Linux</a:t>
            </a:r>
            <a:endParaRPr lang="en-US" sz="1350" dirty="0"/>
          </a:p>
        </p:txBody>
      </p:sp>
      <p:sp>
        <p:nvSpPr>
          <p:cNvPr id="23" name="Text 3"/>
          <p:cNvSpPr/>
          <p:nvPr/>
        </p:nvSpPr>
        <p:spPr>
          <a:xfrm>
            <a:off x="457200" y="2532459"/>
            <a:ext cx="64008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Idéal pour les débutants et les projets simples</a:t>
            </a:r>
            <a:endParaRPr lang="en-US" sz="1350" dirty="0"/>
          </a:p>
        </p:txBody>
      </p:sp>
      <p:sp>
        <p:nvSpPr>
          <p:cNvPr id="24" name="Text 4"/>
          <p:cNvSpPr/>
          <p:nvPr/>
        </p:nvSpPr>
        <p:spPr>
          <a:xfrm>
            <a:off x="828675" y="3142059"/>
            <a:ext cx="3247906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Enregistrement de sources sonores</a:t>
            </a:r>
            <a:endParaRPr lang="en-US" sz="1350" dirty="0"/>
          </a:p>
        </p:txBody>
      </p:sp>
      <p:sp>
        <p:nvSpPr>
          <p:cNvPr id="25" name="Text 5"/>
          <p:cNvSpPr/>
          <p:nvPr/>
        </p:nvSpPr>
        <p:spPr>
          <a:xfrm>
            <a:off x="876300" y="3789759"/>
            <a:ext cx="4163378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Découpe, copie et collage de segments audio</a:t>
            </a:r>
            <a:endParaRPr lang="en-US" sz="1350" dirty="0"/>
          </a:p>
        </p:txBody>
      </p:sp>
      <p:sp>
        <p:nvSpPr>
          <p:cNvPr id="26" name="Text 6"/>
          <p:cNvSpPr/>
          <p:nvPr/>
        </p:nvSpPr>
        <p:spPr>
          <a:xfrm>
            <a:off x="876300" y="4437459"/>
            <a:ext cx="48006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Effets fondamentaux : réduction de bruit, égalisation, normalisation</a:t>
            </a:r>
            <a:endParaRPr lang="en-US" sz="1350" dirty="0"/>
          </a:p>
        </p:txBody>
      </p:sp>
      <p:sp>
        <p:nvSpPr>
          <p:cNvPr id="27" name="Text 7"/>
          <p:cNvSpPr/>
          <p:nvPr/>
        </p:nvSpPr>
        <p:spPr>
          <a:xfrm>
            <a:off x="876300" y="5351859"/>
            <a:ext cx="4208562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Éditeur multipiste pour organisation des pistes</a:t>
            </a:r>
            <a:endParaRPr lang="en-US" sz="1350" dirty="0"/>
          </a:p>
        </p:txBody>
      </p:sp>
      <p:sp>
        <p:nvSpPr>
          <p:cNvPr id="28" name="Text 8"/>
          <p:cNvSpPr/>
          <p:nvPr/>
        </p:nvSpPr>
        <p:spPr>
          <a:xfrm>
            <a:off x="6817995" y="3655219"/>
            <a:ext cx="419481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ctr"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Interface principale d'Audacity</a:t>
            </a:r>
            <a:endParaRPr lang="en-US" sz="1050" dirty="0"/>
          </a:p>
        </p:txBody>
      </p:sp>
      <p:sp>
        <p:nvSpPr>
          <p:cNvPr id="29" name="Text 9"/>
          <p:cNvSpPr/>
          <p:nvPr/>
        </p:nvSpPr>
        <p:spPr>
          <a:xfrm>
            <a:off x="6248400" y="4302919"/>
            <a:ext cx="53340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4ADE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Scénarios d'utilisation</a:t>
            </a:r>
            <a:endParaRPr lang="en-US" sz="1500" dirty="0"/>
          </a:p>
        </p:txBody>
      </p:sp>
      <p:sp>
        <p:nvSpPr>
          <p:cNvPr id="30" name="Text 10"/>
          <p:cNvSpPr/>
          <p:nvPr/>
        </p:nvSpPr>
        <p:spPr>
          <a:xfrm>
            <a:off x="6496050" y="4683919"/>
            <a:ext cx="294786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Podcasts et enregistrements vocaux</a:t>
            </a:r>
            <a:endParaRPr lang="en-US" sz="1200" dirty="0"/>
          </a:p>
        </p:txBody>
      </p:sp>
      <p:sp>
        <p:nvSpPr>
          <p:cNvPr id="31" name="Text 11"/>
          <p:cNvSpPr/>
          <p:nvPr/>
        </p:nvSpPr>
        <p:spPr>
          <a:xfrm>
            <a:off x="6477000" y="4988719"/>
            <a:ext cx="1951673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Interviews et reportages</a:t>
            </a:r>
            <a:endParaRPr lang="en-US" sz="1200" dirty="0"/>
          </a:p>
        </p:txBody>
      </p:sp>
      <p:sp>
        <p:nvSpPr>
          <p:cNvPr id="32" name="Text 12"/>
          <p:cNvSpPr/>
          <p:nvPr/>
        </p:nvSpPr>
        <p:spPr>
          <a:xfrm>
            <a:off x="6515100" y="5293519"/>
            <a:ext cx="197221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Réparation audio simple</a:t>
            </a:r>
            <a:endParaRPr lang="en-US" sz="1200" dirty="0"/>
          </a:p>
        </p:txBody>
      </p:sp>
      <p:sp>
        <p:nvSpPr>
          <p:cNvPr id="33" name="Text 13"/>
          <p:cNvSpPr/>
          <p:nvPr/>
        </p:nvSpPr>
        <p:spPr>
          <a:xfrm>
            <a:off x="6534150" y="5598319"/>
            <a:ext cx="1911132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Projets audio modestes</a:t>
            </a:r>
            <a:endParaRPr lang="en-US" sz="1200" dirty="0"/>
          </a:p>
        </p:txBody>
      </p:sp>
      <p:sp>
        <p:nvSpPr>
          <p:cNvPr id="34" name="Text 14"/>
          <p:cNvSpPr/>
          <p:nvPr/>
        </p:nvSpPr>
        <p:spPr>
          <a:xfrm>
            <a:off x="457200" y="6131719"/>
            <a:ext cx="112776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ctr"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9CA3A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 Son Numérique | Page 8</a:t>
            </a:r>
            <a:endParaRPr lang="en-US" sz="10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914400"/>
            <a:ext cx="914400" cy="381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05000"/>
            <a:ext cx="285750" cy="3048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628900"/>
            <a:ext cx="228600" cy="304800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352800"/>
            <a:ext cx="228600" cy="304800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4076700"/>
            <a:ext cx="5334000" cy="1219200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4610100"/>
            <a:ext cx="114300" cy="152400"/>
          </a:xfrm>
          <a:prstGeom prst="rect">
            <a:avLst/>
          </a:prstGeom>
        </p:spPr>
      </p:pic>
      <p:pic>
        <p:nvPicPr>
          <p:cNvPr id="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1350" y="4610100"/>
            <a:ext cx="152400" cy="152400"/>
          </a:xfrm>
          <a:prstGeom prst="rect">
            <a:avLst/>
          </a:prstGeom>
        </p:spPr>
      </p:pic>
      <p:pic>
        <p:nvPicPr>
          <p:cNvPr id="10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" y="4953000"/>
            <a:ext cx="152400" cy="152400"/>
          </a:xfrm>
          <a:prstGeom prst="rect">
            <a:avLst/>
          </a:prstGeom>
        </p:spPr>
      </p:pic>
      <p:pic>
        <p:nvPicPr>
          <p:cNvPr id="11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81350" y="4953000"/>
            <a:ext cx="152400" cy="152400"/>
          </a:xfrm>
          <a:prstGeom prst="rect">
            <a:avLst/>
          </a:prstGeom>
        </p:spPr>
      </p:pic>
      <p:pic>
        <p:nvPicPr>
          <p:cNvPr id="12" name="Image 10" descr="https://picture-search.skywork.ai/aippt/image/sheet/f9ede54d28633576c3d6e3b7c2a50849.jpg">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43105" y="1333500"/>
            <a:ext cx="4344442" cy="2438400"/>
          </a:xfrm>
          <a:prstGeom prst="rect">
            <a:avLst/>
          </a:prstGeom>
        </p:spPr>
      </p:pic>
      <p:pic>
        <p:nvPicPr>
          <p:cNvPr id="13" name="Image 11" descr="preencoded.png">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6000" y="4000500"/>
            <a:ext cx="5638800" cy="1828800"/>
          </a:xfrm>
          <a:prstGeom prst="rect">
            <a:avLst/>
          </a:prstGeom>
        </p:spPr>
      </p:pic>
      <p:pic>
        <p:nvPicPr>
          <p:cNvPr id="14" name="Image 12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25200" y="4152900"/>
            <a:ext cx="114300" cy="114300"/>
          </a:xfrm>
          <a:prstGeom prst="rect">
            <a:avLst/>
          </a:prstGeom>
        </p:spPr>
      </p:pic>
      <p:pic>
        <p:nvPicPr>
          <p:cNvPr id="15" name="Image 13" descr="preencoded.png">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15700" y="4152900"/>
            <a:ext cx="114300" cy="114300"/>
          </a:xfrm>
          <a:prstGeom prst="rect">
            <a:avLst/>
          </a:prstGeom>
        </p:spPr>
      </p:pic>
      <p:pic>
        <p:nvPicPr>
          <p:cNvPr id="16" name="Image 14" descr="preencoded.png">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506200" y="4152900"/>
            <a:ext cx="114300" cy="114300"/>
          </a:xfrm>
          <a:prstGeom prst="rect">
            <a:avLst/>
          </a:prstGeom>
        </p:spPr>
      </p:pic>
      <p:pic>
        <p:nvPicPr>
          <p:cNvPr id="17" name="Image 15" descr="preencoded.png">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10300" y="4381500"/>
            <a:ext cx="1352550" cy="914400"/>
          </a:xfrm>
          <a:prstGeom prst="rect">
            <a:avLst/>
          </a:prstGeom>
        </p:spPr>
      </p:pic>
      <p:pic>
        <p:nvPicPr>
          <p:cNvPr id="18" name="Image 16" descr="preencoded.png">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86500" y="4686300"/>
            <a:ext cx="1200150" cy="228600"/>
          </a:xfrm>
          <a:prstGeom prst="rect">
            <a:avLst/>
          </a:prstGeom>
        </p:spPr>
      </p:pic>
      <p:pic>
        <p:nvPicPr>
          <p:cNvPr id="19" name="Image 17" descr="preencoded.png">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86500" y="4991100"/>
            <a:ext cx="1200150" cy="228600"/>
          </a:xfrm>
          <a:prstGeom prst="rect">
            <a:avLst/>
          </a:prstGeom>
        </p:spPr>
      </p:pic>
      <p:pic>
        <p:nvPicPr>
          <p:cNvPr id="20" name="Image 18" descr="preencoded.png">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39050" y="4381500"/>
            <a:ext cx="3981450" cy="914400"/>
          </a:xfrm>
          <a:prstGeom prst="rect">
            <a:avLst/>
          </a:prstGeom>
        </p:spPr>
      </p:pic>
      <p:pic>
        <p:nvPicPr>
          <p:cNvPr id="21" name="Image 19" descr="preencoded.png">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15250" y="4686300"/>
            <a:ext cx="1895475" cy="228600"/>
          </a:xfrm>
          <a:prstGeom prst="rect">
            <a:avLst/>
          </a:prstGeom>
        </p:spPr>
      </p:pic>
      <p:pic>
        <p:nvPicPr>
          <p:cNvPr id="22" name="Image 20" descr="preencoded.png">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48825" y="4686300"/>
            <a:ext cx="1895475" cy="228600"/>
          </a:xfrm>
          <a:prstGeom prst="rect">
            <a:avLst/>
          </a:prstGeom>
        </p:spPr>
      </p:pic>
      <p:pic>
        <p:nvPicPr>
          <p:cNvPr id="23" name="Image 21" descr="preencoded.png">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715250" y="4953000"/>
            <a:ext cx="1895475" cy="228600"/>
          </a:xfrm>
          <a:prstGeom prst="rect">
            <a:avLst/>
          </a:prstGeom>
        </p:spPr>
      </p:pic>
      <p:pic>
        <p:nvPicPr>
          <p:cNvPr id="24" name="Image 22" descr="preencoded.png">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648825" y="4953000"/>
            <a:ext cx="1895475" cy="228600"/>
          </a:xfrm>
          <a:prstGeom prst="rect">
            <a:avLst/>
          </a:prstGeom>
        </p:spPr>
      </p:pic>
      <p:pic>
        <p:nvPicPr>
          <p:cNvPr id="25" name="Image 23" descr="preencoded.png">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210300" y="5486400"/>
            <a:ext cx="304800" cy="228600"/>
          </a:xfrm>
          <a:prstGeom prst="rect">
            <a:avLst/>
          </a:prstGeom>
        </p:spPr>
      </p:pic>
      <p:pic>
        <p:nvPicPr>
          <p:cNvPr id="26" name="Image 24" descr="preencoded.png">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305550" y="5524500"/>
            <a:ext cx="114300" cy="152400"/>
          </a:xfrm>
          <a:prstGeom prst="rect">
            <a:avLst/>
          </a:prstGeom>
        </p:spPr>
      </p:pic>
      <p:pic>
        <p:nvPicPr>
          <p:cNvPr id="27" name="Image 25" descr="preencoded.png">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591300" y="5486400"/>
            <a:ext cx="304800" cy="228600"/>
          </a:xfrm>
          <a:prstGeom prst="rect">
            <a:avLst/>
          </a:prstGeom>
        </p:spPr>
      </p:pic>
      <p:pic>
        <p:nvPicPr>
          <p:cNvPr id="28" name="Image 26" descr="preencoded.png">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700838" y="5524500"/>
            <a:ext cx="85725" cy="152400"/>
          </a:xfrm>
          <a:prstGeom prst="rect">
            <a:avLst/>
          </a:prstGeom>
        </p:spPr>
      </p:pic>
      <p:pic>
        <p:nvPicPr>
          <p:cNvPr id="29" name="Image 27" descr="preencoded.png">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972300" y="5486400"/>
            <a:ext cx="304800" cy="228600"/>
          </a:xfrm>
          <a:prstGeom prst="rect">
            <a:avLst/>
          </a:prstGeom>
        </p:spPr>
      </p:pic>
      <p:pic>
        <p:nvPicPr>
          <p:cNvPr id="30" name="Image 28" descr="preencoded.png">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067550" y="5524500"/>
            <a:ext cx="114300" cy="152400"/>
          </a:xfrm>
          <a:prstGeom prst="rect">
            <a:avLst/>
          </a:prstGeom>
        </p:spPr>
      </p:pic>
      <p:pic>
        <p:nvPicPr>
          <p:cNvPr id="31" name="Image 29" descr="preencoded.png">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1087100" y="5372100"/>
            <a:ext cx="152400" cy="457200"/>
          </a:xfrm>
          <a:prstGeom prst="rect">
            <a:avLst/>
          </a:prstGeom>
        </p:spPr>
      </p:pic>
      <p:pic>
        <p:nvPicPr>
          <p:cNvPr id="32" name="Image 30" descr="preencoded.png">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1277600" y="5372100"/>
            <a:ext cx="152400" cy="457200"/>
          </a:xfrm>
          <a:prstGeom prst="rect">
            <a:avLst/>
          </a:prstGeom>
        </p:spPr>
      </p:pic>
      <p:pic>
        <p:nvPicPr>
          <p:cNvPr id="33" name="Image 31" descr="preencoded.png">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1468100" y="5372100"/>
            <a:ext cx="152400" cy="457200"/>
          </a:xfrm>
          <a:prstGeom prst="rect">
            <a:avLst/>
          </a:prstGeom>
        </p:spPr>
      </p:pic>
      <p:sp>
        <p:nvSpPr>
          <p:cNvPr id="34" name="Text 0"/>
          <p:cNvSpPr/>
          <p:nvPr/>
        </p:nvSpPr>
        <p:spPr>
          <a:xfrm>
            <a:off x="-670560" y="457200"/>
            <a:ext cx="1353312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27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Stations de travail audionumériques (DAW)</a:t>
            </a:r>
            <a:endParaRPr lang="en-US" sz="2700" dirty="0"/>
          </a:p>
        </p:txBody>
      </p:sp>
      <p:sp>
        <p:nvSpPr>
          <p:cNvPr id="35" name="Text 1"/>
          <p:cNvSpPr/>
          <p:nvPr/>
        </p:nvSpPr>
        <p:spPr>
          <a:xfrm>
            <a:off x="857250" y="1866900"/>
            <a:ext cx="493395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Logiciels professionnels qui intègrent toutes les étapes de la production musicale</a:t>
            </a:r>
            <a:endParaRPr lang="en-US" sz="1500" dirty="0"/>
          </a:p>
        </p:txBody>
      </p:sp>
      <p:sp>
        <p:nvSpPr>
          <p:cNvPr id="36" name="Text 2"/>
          <p:cNvSpPr/>
          <p:nvPr/>
        </p:nvSpPr>
        <p:spPr>
          <a:xfrm>
            <a:off x="800100" y="2590800"/>
            <a:ext cx="49911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Permettent la </a:t>
            </a:r>
            <a:pPr algn="l" indent="0" marL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4ADE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composition</a:t>
            </a:r>
            <a:pPr algn="l" indent="0" marL="0">
              <a:lnSpc>
                <a:spcPts val="21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l'</a:t>
            </a:r>
            <a:pPr algn="l" indent="0" marL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4ADE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enregistrement</a:t>
            </a:r>
            <a:pPr algn="l" indent="0" marL="0">
              <a:lnSpc>
                <a:spcPts val="21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l'</a:t>
            </a:r>
            <a:pPr algn="l" indent="0" marL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4ADE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édition</a:t>
            </a:r>
            <a:pPr algn="l" indent="0" marL="0">
              <a:lnSpc>
                <a:spcPts val="21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et le </a:t>
            </a:r>
            <a:pPr algn="l" indent="0" marL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4ADE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mixage</a:t>
            </a:r>
            <a:endParaRPr lang="en-US" sz="1500" dirty="0"/>
          </a:p>
        </p:txBody>
      </p:sp>
      <p:sp>
        <p:nvSpPr>
          <p:cNvPr id="37" name="Text 3"/>
          <p:cNvSpPr/>
          <p:nvPr/>
        </p:nvSpPr>
        <p:spPr>
          <a:xfrm>
            <a:off x="800100" y="3314700"/>
            <a:ext cx="49911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 choix du DAW dépend du style musical, du flux de travail et du niveau d'expérience</a:t>
            </a:r>
            <a:endParaRPr lang="en-US" sz="1500" dirty="0"/>
          </a:p>
        </p:txBody>
      </p:sp>
      <p:sp>
        <p:nvSpPr>
          <p:cNvPr id="38" name="Text 4"/>
          <p:cNvSpPr/>
          <p:nvPr/>
        </p:nvSpPr>
        <p:spPr>
          <a:xfrm>
            <a:off x="609600" y="4229100"/>
            <a:ext cx="603504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2100"/>
              </a:lnSpc>
              <a:buNone/>
            </a:pPr>
            <a:r>
              <a:rPr lang="en-US" sz="1350" b="1" dirty="0">
                <a:solidFill>
                  <a:srgbClr val="4ADE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Fonctionnalités principales</a:t>
            </a:r>
            <a:endParaRPr lang="en-US" sz="1350" dirty="0"/>
          </a:p>
        </p:txBody>
      </p:sp>
      <p:sp>
        <p:nvSpPr>
          <p:cNvPr id="39" name="Text 5"/>
          <p:cNvSpPr/>
          <p:nvPr/>
        </p:nvSpPr>
        <p:spPr>
          <a:xfrm>
            <a:off x="800100" y="4572000"/>
            <a:ext cx="221563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Enregistrement multi-pistes</a:t>
            </a:r>
            <a:endParaRPr lang="en-US" sz="1200" dirty="0"/>
          </a:p>
        </p:txBody>
      </p:sp>
      <p:sp>
        <p:nvSpPr>
          <p:cNvPr id="40" name="Text 6"/>
          <p:cNvSpPr/>
          <p:nvPr/>
        </p:nvSpPr>
        <p:spPr>
          <a:xfrm>
            <a:off x="3409950" y="4572000"/>
            <a:ext cx="105745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Édition audio</a:t>
            </a:r>
            <a:endParaRPr lang="en-US" sz="1200" dirty="0"/>
          </a:p>
        </p:txBody>
      </p:sp>
      <p:sp>
        <p:nvSpPr>
          <p:cNvPr id="41" name="Text 7"/>
          <p:cNvSpPr/>
          <p:nvPr/>
        </p:nvSpPr>
        <p:spPr>
          <a:xfrm>
            <a:off x="838200" y="4914900"/>
            <a:ext cx="1298019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Effets et plugins</a:t>
            </a:r>
            <a:endParaRPr lang="en-US" sz="1200" dirty="0"/>
          </a:p>
        </p:txBody>
      </p:sp>
      <p:sp>
        <p:nvSpPr>
          <p:cNvPr id="42" name="Text 8"/>
          <p:cNvSpPr/>
          <p:nvPr/>
        </p:nvSpPr>
        <p:spPr>
          <a:xfrm>
            <a:off x="3409950" y="4914900"/>
            <a:ext cx="58953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Mixage</a:t>
            </a:r>
            <a:endParaRPr lang="en-US" sz="1200" dirty="0"/>
          </a:p>
        </p:txBody>
      </p:sp>
      <p:sp>
        <p:nvSpPr>
          <p:cNvPr id="43" name="Text 9"/>
          <p:cNvSpPr/>
          <p:nvPr/>
        </p:nvSpPr>
        <p:spPr>
          <a:xfrm>
            <a:off x="6210300" y="4114800"/>
            <a:ext cx="1034594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D1D5D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Interface DAW</a:t>
            </a:r>
            <a:endParaRPr lang="en-US" sz="1050" dirty="0"/>
          </a:p>
        </p:txBody>
      </p:sp>
      <p:sp>
        <p:nvSpPr>
          <p:cNvPr id="44" name="Text 10"/>
          <p:cNvSpPr/>
          <p:nvPr/>
        </p:nvSpPr>
        <p:spPr>
          <a:xfrm>
            <a:off x="6286500" y="4457700"/>
            <a:ext cx="1200150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1200"/>
              </a:lnSpc>
              <a:buNone/>
            </a:pPr>
            <a:r>
              <a:rPr lang="en-US" sz="900" dirty="0">
                <a:solidFill>
                  <a:srgbClr val="D1D5D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MIDI</a:t>
            </a:r>
            <a:endParaRPr lang="en-US" sz="900" dirty="0"/>
          </a:p>
        </p:txBody>
      </p:sp>
      <p:sp>
        <p:nvSpPr>
          <p:cNvPr id="45" name="Text 11"/>
          <p:cNvSpPr/>
          <p:nvPr/>
        </p:nvSpPr>
        <p:spPr>
          <a:xfrm>
            <a:off x="7715250" y="4457700"/>
            <a:ext cx="373618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1200"/>
              </a:lnSpc>
              <a:buNone/>
            </a:pPr>
            <a:r>
              <a:rPr lang="en-US" sz="900" dirty="0">
                <a:solidFill>
                  <a:srgbClr val="D1D5D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Pistes</a:t>
            </a:r>
            <a:endParaRPr lang="en-US" sz="900" dirty="0"/>
          </a:p>
        </p:txBody>
      </p:sp>
      <p:sp>
        <p:nvSpPr>
          <p:cNvPr id="46" name="Text 12"/>
          <p:cNvSpPr/>
          <p:nvPr/>
        </p:nvSpPr>
        <p:spPr>
          <a:xfrm>
            <a:off x="11417052" y="4457700"/>
            <a:ext cx="152698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1200"/>
              </a:lnSpc>
              <a:buNone/>
            </a:pPr>
            <a:r>
              <a:rPr lang="en-US" sz="900" dirty="0">
                <a:solidFill>
                  <a:srgbClr val="D1D5D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16</a:t>
            </a:r>
            <a:endParaRPr lang="en-US" sz="900" dirty="0"/>
          </a:p>
        </p:txBody>
      </p:sp>
      <p:sp>
        <p:nvSpPr>
          <p:cNvPr id="47" name="Text 13"/>
          <p:cNvSpPr/>
          <p:nvPr/>
        </p:nvSpPr>
        <p:spPr>
          <a:xfrm>
            <a:off x="8474571" y="4724400"/>
            <a:ext cx="452199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120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Track 1</a:t>
            </a:r>
            <a:endParaRPr lang="en-US" sz="900" dirty="0"/>
          </a:p>
        </p:txBody>
      </p:sp>
      <p:sp>
        <p:nvSpPr>
          <p:cNvPr id="48" name="Text 14"/>
          <p:cNvSpPr/>
          <p:nvPr/>
        </p:nvSpPr>
        <p:spPr>
          <a:xfrm>
            <a:off x="10408146" y="4724400"/>
            <a:ext cx="452199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120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Track 2</a:t>
            </a:r>
            <a:endParaRPr lang="en-US" sz="900" dirty="0"/>
          </a:p>
        </p:txBody>
      </p:sp>
      <p:sp>
        <p:nvSpPr>
          <p:cNvPr id="49" name="Text 15"/>
          <p:cNvSpPr/>
          <p:nvPr/>
        </p:nvSpPr>
        <p:spPr>
          <a:xfrm>
            <a:off x="8474571" y="4991100"/>
            <a:ext cx="452199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120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Track 3</a:t>
            </a:r>
            <a:endParaRPr lang="en-US" sz="900" dirty="0"/>
          </a:p>
        </p:txBody>
      </p:sp>
      <p:sp>
        <p:nvSpPr>
          <p:cNvPr id="50" name="Text 16"/>
          <p:cNvSpPr/>
          <p:nvPr/>
        </p:nvSpPr>
        <p:spPr>
          <a:xfrm>
            <a:off x="10408146" y="4991100"/>
            <a:ext cx="452199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indent="0" marL="0">
              <a:lnSpc>
                <a:spcPts val="120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Track 4</a:t>
            </a:r>
            <a:endParaRPr lang="en-US" sz="900" dirty="0"/>
          </a:p>
        </p:txBody>
      </p:sp>
      <p:sp>
        <p:nvSpPr>
          <p:cNvPr id="51" name="Text 17"/>
          <p:cNvSpPr/>
          <p:nvPr/>
        </p:nvSpPr>
        <p:spPr>
          <a:xfrm>
            <a:off x="457200" y="6210300"/>
            <a:ext cx="112776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 vert="horz"/>
          <a:lstStyle/>
          <a:p>
            <a:pPr algn="ctr"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9CA3A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 Son Numérique | Page 9</a:t>
            </a:r>
            <a:endParaRPr lang="en-US" sz="10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2026-01-08T11:12:00Z</dcterms:created>
  <dcterms:modified xsi:type="dcterms:W3CDTF">2026-01-08T11:12:00Z</dcterms:modified>
</cp:coreProperties>
</file>