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3"/>
  </p:handoutMasterIdLst>
  <p:sldIdLst>
    <p:sldId id="256" r:id="rId2"/>
    <p:sldId id="257" r:id="rId3"/>
    <p:sldId id="258" r:id="rId4"/>
    <p:sldId id="262" r:id="rId5"/>
    <p:sldId id="269" r:id="rId6"/>
    <p:sldId id="263" r:id="rId7"/>
    <p:sldId id="264" r:id="rId8"/>
    <p:sldId id="265" r:id="rId9"/>
    <p:sldId id="267" r:id="rId10"/>
    <p:sldId id="266" r:id="rId11"/>
    <p:sldId id="268"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322" y="106"/>
      </p:cViewPr>
      <p:guideLst/>
    </p:cSldViewPr>
  </p:slideViewPr>
  <p:notesTextViewPr>
    <p:cViewPr>
      <p:scale>
        <a:sx n="1" d="1"/>
        <a:sy n="1" d="1"/>
      </p:scale>
      <p:origin x="0" y="0"/>
    </p:cViewPr>
  </p:notesTextViewPr>
  <p:notesViewPr>
    <p:cSldViewPr snapToGrid="0">
      <p:cViewPr varScale="1">
        <p:scale>
          <a:sx n="69" d="100"/>
          <a:sy n="69" d="100"/>
        </p:scale>
        <p:origin x="2030"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6EEDEAE-CC8A-5785-9475-435A064D07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E94EDC-0FE2-4FA5-A1EA-29DE49D21F5F}" type="slidenum">
              <a:rPr lang="fr-FR" smtClean="0"/>
              <a:t>‹N°›</a:t>
            </a:fld>
            <a:endParaRPr lang="fr-FR"/>
          </a:p>
        </p:txBody>
      </p:sp>
    </p:spTree>
    <p:extLst>
      <p:ext uri="{BB962C8B-B14F-4D97-AF65-F5344CB8AC3E}">
        <p14:creationId xmlns:p14="http://schemas.microsoft.com/office/powerpoint/2010/main" val="22351803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2A8C23-2462-0F0E-9E53-B89CB62B798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6B6F1D4-E7A1-EFB9-2588-A8E4692B5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0AD39E2-9FCD-C355-99EF-C0C743C224BE}"/>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80A8384D-C065-4DA7-1F13-C51B825B61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80D43EA-67D3-5C3C-672B-D8869E5327AE}"/>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1491284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5E4DD5-4EEA-F306-7601-AE30863D500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F309FF5-EC86-D90E-6094-56BBD1EEF93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4AFA33-7CF7-BA9D-ABA4-2D852CB5460E}"/>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72B77EB8-8399-F32A-C24C-B9C41B02CD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11AEBA-5F3F-DD8B-A332-9D17B40A707F}"/>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180492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68524D-B180-CBDA-95B4-FBE86514E7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A2CBD1-F9C7-B5F4-7A67-C7181840A45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9B471F-EFDF-33E0-57AF-95BC0B3FABBF}"/>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5A4E21CD-A883-F69D-DEF4-1950F674D9B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189894-AD67-0012-A45F-492107F1DC0C}"/>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77102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85516-5D78-BBE3-E5EA-C4F9379533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3BB9835-26E8-F93C-7820-8C870D704E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455EE7-615C-C725-4AAC-E3DFE639CD45}"/>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8EC1BB07-8D25-EE2F-2DD0-9F660A2FF0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8968D2-2B76-6BCA-5F10-A2F12E12A9E9}"/>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296409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3B9D04-AE25-AFE3-2CB3-A423A848DCF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5C7EED6-3CBC-DCDC-AB91-26F28B83A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61B7859-F223-8F4C-528C-552064A9C5C1}"/>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BBC86758-D449-7460-3AE3-941E6FCAC2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34A718-8845-AC74-6FF1-51300F459265}"/>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410742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BED5-1CF8-19F7-8B80-9F7B8BBB9C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E5F2625-2078-9BBF-F29B-5EC9B19556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355B0B-0C6C-CBA1-BBD6-BFD25CEC4AA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A615D76-FD62-DD76-47B0-DE01BA818EB2}"/>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6" name="Espace réservé du pied de page 5">
            <a:extLst>
              <a:ext uri="{FF2B5EF4-FFF2-40B4-BE49-F238E27FC236}">
                <a16:creationId xmlns:a16="http://schemas.microsoft.com/office/drawing/2014/main" id="{A349A421-81BA-1061-7935-1E9F839D156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F0B503-D9AE-2DE0-41CD-DBF5D0D353FB}"/>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888158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A8999-4FF5-AD41-47F8-03FCBBE8B34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968AAAF-7A42-8136-7362-FB2A2556D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B983BAB-BA86-F486-04EE-6BEE1A23033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F59E223-0396-8BB2-992C-84C24E81CC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3442988-D3AD-1612-2F0C-E2C37080702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D1B2E30-7ABF-9E7C-04A3-6694C9CFC4A7}"/>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8" name="Espace réservé du pied de page 7">
            <a:extLst>
              <a:ext uri="{FF2B5EF4-FFF2-40B4-BE49-F238E27FC236}">
                <a16:creationId xmlns:a16="http://schemas.microsoft.com/office/drawing/2014/main" id="{68473940-C389-3A67-C8F4-4362EB365A7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9CCAED4-0C6B-12D3-FD1D-03F320F44017}"/>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251012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73689-B790-96CF-6D92-67F8249893E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44AA103-F27E-2034-90D5-7CDB691059BE}"/>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4" name="Espace réservé du pied de page 3">
            <a:extLst>
              <a:ext uri="{FF2B5EF4-FFF2-40B4-BE49-F238E27FC236}">
                <a16:creationId xmlns:a16="http://schemas.microsoft.com/office/drawing/2014/main" id="{FD262E75-AE77-9C28-FFBE-4DC8E00EADF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751D54D-E5F1-45F1-5A4A-4A3978EFA368}"/>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186244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E9E48DF-15B6-5546-FD90-C3DB5D2A08C9}"/>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3" name="Espace réservé du pied de page 2">
            <a:extLst>
              <a:ext uri="{FF2B5EF4-FFF2-40B4-BE49-F238E27FC236}">
                <a16:creationId xmlns:a16="http://schemas.microsoft.com/office/drawing/2014/main" id="{733CB50E-BAC4-5D66-D465-00776002F34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5E589B6-AB03-B6EF-E280-1E2AD75D4BA1}"/>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176476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0937D-D655-A166-801D-767F6966883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A3FE04C-EB38-702C-8AAF-A7906845A1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B406CA0-EAED-AA45-9AD6-BB629B3FB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4FBFE9-B205-4B82-D8F9-CA26146561DD}"/>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6" name="Espace réservé du pied de page 5">
            <a:extLst>
              <a:ext uri="{FF2B5EF4-FFF2-40B4-BE49-F238E27FC236}">
                <a16:creationId xmlns:a16="http://schemas.microsoft.com/office/drawing/2014/main" id="{852933D4-28D6-606C-22E4-EBD3A9A96A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C76BBD-6AAE-1D1F-00E3-1F061A156942}"/>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382300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778CA1-2228-5C53-6EE4-771AFF299DB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A5623AE-A7BD-15F6-0D13-B2A3CB836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D466D67-537A-81AF-4BCA-AE2775B09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192AC4-EEC7-4B64-C4B7-AC82E0864278}"/>
              </a:ext>
            </a:extLst>
          </p:cNvPr>
          <p:cNvSpPr>
            <a:spLocks noGrp="1"/>
          </p:cNvSpPr>
          <p:nvPr>
            <p:ph type="dt" sz="half" idx="10"/>
          </p:nvPr>
        </p:nvSpPr>
        <p:spPr/>
        <p:txBody>
          <a:bodyPr/>
          <a:lstStyle/>
          <a:p>
            <a:fld id="{861C9890-BCBC-4EB1-AA73-45A2F1F9114B}" type="datetimeFigureOut">
              <a:rPr lang="fr-FR" smtClean="0"/>
              <a:t>21/03/2024</a:t>
            </a:fld>
            <a:endParaRPr lang="fr-FR"/>
          </a:p>
        </p:txBody>
      </p:sp>
      <p:sp>
        <p:nvSpPr>
          <p:cNvPr id="6" name="Espace réservé du pied de page 5">
            <a:extLst>
              <a:ext uri="{FF2B5EF4-FFF2-40B4-BE49-F238E27FC236}">
                <a16:creationId xmlns:a16="http://schemas.microsoft.com/office/drawing/2014/main" id="{E6FBF879-6C2F-5483-32A8-30A99B34A4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E43786-D971-2297-FB68-A1FC6B0A89C9}"/>
              </a:ext>
            </a:extLst>
          </p:cNvPr>
          <p:cNvSpPr>
            <a:spLocks noGrp="1"/>
          </p:cNvSpPr>
          <p:nvPr>
            <p:ph type="sldNum" sz="quarter" idx="12"/>
          </p:nvPr>
        </p:nvSpPr>
        <p:spPr/>
        <p:txBody>
          <a:bodyPr/>
          <a:lstStyle/>
          <a:p>
            <a:fld id="{2717C44E-3124-4036-873A-F7E9F3155A53}" type="slidenum">
              <a:rPr lang="fr-FR" smtClean="0"/>
              <a:t>‹N°›</a:t>
            </a:fld>
            <a:endParaRPr lang="fr-FR"/>
          </a:p>
        </p:txBody>
      </p:sp>
    </p:spTree>
    <p:extLst>
      <p:ext uri="{BB962C8B-B14F-4D97-AF65-F5344CB8AC3E}">
        <p14:creationId xmlns:p14="http://schemas.microsoft.com/office/powerpoint/2010/main" val="289273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2518737-F141-5028-F26F-CAAD0D050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5A99B8-CDA3-9217-CFD8-A7835C420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3CCC8E-1F71-DECE-61AA-7BCEC910C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C9890-BCBC-4EB1-AA73-45A2F1F9114B}"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DBE8636B-C72E-BF83-A2D6-B70DF799C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1223107-64D7-36F9-E120-9B3FC31AE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7C44E-3124-4036-873A-F7E9F3155A53}" type="slidenum">
              <a:rPr lang="fr-FR" smtClean="0"/>
              <a:t>‹N°›</a:t>
            </a:fld>
            <a:endParaRPr lang="fr-FR"/>
          </a:p>
        </p:txBody>
      </p:sp>
    </p:spTree>
    <p:extLst>
      <p:ext uri="{BB962C8B-B14F-4D97-AF65-F5344CB8AC3E}">
        <p14:creationId xmlns:p14="http://schemas.microsoft.com/office/powerpoint/2010/main" val="75875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www.amiunique.org/fingerprint"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adresseip.com/" TargetMode="External"/><Relationship Id="rId5" Type="http://schemas.openxmlformats.org/officeDocument/2006/relationships/hyperlink" Target="https://ipinfo.io/" TargetMode="External"/><Relationship Id="rId4" Type="http://schemas.openxmlformats.org/officeDocument/2006/relationships/hyperlink" Target="https://thesafety.us/check-i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duckduckgo.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darknet-tor.com/difference-deepweb-darkweb.php"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tb-manual.torproject.org/fr/installation/" TargetMode="External"/><Relationship Id="rId4" Type="http://schemas.openxmlformats.org/officeDocument/2006/relationships/hyperlink" Target="https://www.torproject.org/fr/download/"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zqktlwiuavvvqqt4ybvgvi7tyo4hjl5xgfuvpdf6otjiycgwqbym2qad.onion/wiki/index.php/Main_Page" TargetMode="External"/><Relationship Id="rId4" Type="http://schemas.openxmlformats.org/officeDocument/2006/relationships/hyperlink" Target="http://juhanurmihxlp77nkq76byazcldy2hlmovfu2epvl5ankdibsot4csyd.on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21000"/>
          </a:schemeClr>
        </a:solid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B4CCA887-6BE2-922E-4D7C-F54615F4DE95}"/>
              </a:ext>
            </a:extLst>
          </p:cNvPr>
          <p:cNvSpPr>
            <a:spLocks noGrp="1"/>
          </p:cNvSpPr>
          <p:nvPr>
            <p:ph type="subTitle" idx="1"/>
          </p:nvPr>
        </p:nvSpPr>
        <p:spPr>
          <a:xfrm>
            <a:off x="209725" y="100668"/>
            <a:ext cx="11752976" cy="6757332"/>
          </a:xfrm>
        </p:spPr>
        <p:txBody>
          <a:bodyPr/>
          <a:lstStyle/>
          <a:p>
            <a:r>
              <a:rPr lang="fr-FR" sz="4400" b="1" dirty="0">
                <a:latin typeface="Book Antiqua" panose="02040602050305030304" pitchFamily="18" charset="0"/>
              </a:rPr>
              <a:t>Internet</a:t>
            </a:r>
          </a:p>
          <a:p>
            <a:endParaRPr lang="fr-FR" dirty="0"/>
          </a:p>
          <a:p>
            <a:endParaRPr lang="fr-FR" dirty="0"/>
          </a:p>
          <a:p>
            <a:endParaRPr lang="fr-FR" dirty="0"/>
          </a:p>
          <a:p>
            <a:endParaRPr lang="fr-FR" dirty="0"/>
          </a:p>
          <a:p>
            <a:r>
              <a:rPr lang="fr-FR" dirty="0"/>
              <a:t>Anonymat</a:t>
            </a:r>
          </a:p>
          <a:p>
            <a:endParaRPr lang="fr-FR" dirty="0"/>
          </a:p>
          <a:p>
            <a:endParaRPr lang="fr-FR" dirty="0"/>
          </a:p>
          <a:p>
            <a:endParaRPr lang="fr-FR" dirty="0"/>
          </a:p>
          <a:p>
            <a:br>
              <a:rPr lang="fr-FR" dirty="0"/>
            </a:br>
            <a:r>
              <a:rPr lang="fr-FR" dirty="0"/>
              <a:t>Tor</a:t>
            </a:r>
          </a:p>
        </p:txBody>
      </p:sp>
      <p:pic>
        <p:nvPicPr>
          <p:cNvPr id="5" name="Image 4">
            <a:extLst>
              <a:ext uri="{FF2B5EF4-FFF2-40B4-BE49-F238E27FC236}">
                <a16:creationId xmlns:a16="http://schemas.microsoft.com/office/drawing/2014/main" id="{E2009D47-12DD-85EF-E723-672DE404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692" y="1992985"/>
            <a:ext cx="1795561" cy="1469096"/>
          </a:xfrm>
          <a:prstGeom prst="rect">
            <a:avLst/>
          </a:prstGeom>
        </p:spPr>
      </p:pic>
      <p:pic>
        <p:nvPicPr>
          <p:cNvPr id="9" name="Image 8">
            <a:extLst>
              <a:ext uri="{FF2B5EF4-FFF2-40B4-BE49-F238E27FC236}">
                <a16:creationId xmlns:a16="http://schemas.microsoft.com/office/drawing/2014/main" id="{AE1AD241-A592-83A1-15A5-C8BACF280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5" y="275752"/>
            <a:ext cx="2142200" cy="977379"/>
          </a:xfrm>
          <a:prstGeom prst="rect">
            <a:avLst/>
          </a:prstGeom>
        </p:spPr>
      </p:pic>
      <p:pic>
        <p:nvPicPr>
          <p:cNvPr id="13" name="Image 12">
            <a:extLst>
              <a:ext uri="{FF2B5EF4-FFF2-40B4-BE49-F238E27FC236}">
                <a16:creationId xmlns:a16="http://schemas.microsoft.com/office/drawing/2014/main" id="{1A99B002-4578-DB56-6557-425C851C0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105" y="2893422"/>
            <a:ext cx="3329968" cy="2219424"/>
          </a:xfrm>
          <a:prstGeom prst="rect">
            <a:avLst/>
          </a:prstGeom>
        </p:spPr>
      </p:pic>
      <p:pic>
        <p:nvPicPr>
          <p:cNvPr id="15" name="Image 14">
            <a:extLst>
              <a:ext uri="{FF2B5EF4-FFF2-40B4-BE49-F238E27FC236}">
                <a16:creationId xmlns:a16="http://schemas.microsoft.com/office/drawing/2014/main" id="{53132AEE-286E-ED38-8153-D100EA3AA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634" y="2893422"/>
            <a:ext cx="3121404" cy="2219424"/>
          </a:xfrm>
          <a:prstGeom prst="rect">
            <a:avLst/>
          </a:prstGeom>
        </p:spPr>
      </p:pic>
      <p:pic>
        <p:nvPicPr>
          <p:cNvPr id="19" name="Image 18">
            <a:extLst>
              <a:ext uri="{FF2B5EF4-FFF2-40B4-BE49-F238E27FC236}">
                <a16:creationId xmlns:a16="http://schemas.microsoft.com/office/drawing/2014/main" id="{6BCB82BE-3DF2-E5EF-4C76-8B78E010A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820" y="124448"/>
            <a:ext cx="5134063" cy="1299219"/>
          </a:xfrm>
          <a:prstGeom prst="rect">
            <a:avLst/>
          </a:prstGeom>
        </p:spPr>
      </p:pic>
      <p:pic>
        <p:nvPicPr>
          <p:cNvPr id="21" name="Image 20">
            <a:extLst>
              <a:ext uri="{FF2B5EF4-FFF2-40B4-BE49-F238E27FC236}">
                <a16:creationId xmlns:a16="http://schemas.microsoft.com/office/drawing/2014/main" id="{9806942E-784D-D5B7-8383-211BB55D94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9726" y="5112846"/>
            <a:ext cx="2316253" cy="1303300"/>
          </a:xfrm>
          <a:prstGeom prst="rect">
            <a:avLst/>
          </a:prstGeom>
        </p:spPr>
      </p:pic>
      <p:sp>
        <p:nvSpPr>
          <p:cNvPr id="6" name="ZoneTexte 5">
            <a:extLst>
              <a:ext uri="{FF2B5EF4-FFF2-40B4-BE49-F238E27FC236}">
                <a16:creationId xmlns:a16="http://schemas.microsoft.com/office/drawing/2014/main" id="{0035396E-1F9C-11ED-903A-788FE44EB4B2}"/>
              </a:ext>
            </a:extLst>
          </p:cNvPr>
          <p:cNvSpPr txBox="1"/>
          <p:nvPr/>
        </p:nvSpPr>
        <p:spPr>
          <a:xfrm>
            <a:off x="5588000" y="3098800"/>
            <a:ext cx="1244600" cy="369332"/>
          </a:xfrm>
          <a:prstGeom prst="rect">
            <a:avLst/>
          </a:prstGeom>
          <a:noFill/>
        </p:spPr>
        <p:txBody>
          <a:bodyPr wrap="square" rtlCol="0">
            <a:spAutoFit/>
          </a:bodyPr>
          <a:lstStyle/>
          <a:p>
            <a:r>
              <a:rPr lang="fr-FR" dirty="0">
                <a:solidFill>
                  <a:schemeClr val="bg1"/>
                </a:solidFill>
              </a:rPr>
              <a:t>Anonymat</a:t>
            </a:r>
          </a:p>
        </p:txBody>
      </p:sp>
      <p:sp>
        <p:nvSpPr>
          <p:cNvPr id="2" name="ZoneTexte 1">
            <a:extLst>
              <a:ext uri="{FF2B5EF4-FFF2-40B4-BE49-F238E27FC236}">
                <a16:creationId xmlns:a16="http://schemas.microsoft.com/office/drawing/2014/main" id="{FE646617-EF76-90F2-48C5-B2B3727275D2}"/>
              </a:ext>
            </a:extLst>
          </p:cNvPr>
          <p:cNvSpPr txBox="1"/>
          <p:nvPr/>
        </p:nvSpPr>
        <p:spPr>
          <a:xfrm>
            <a:off x="11186198" y="6416146"/>
            <a:ext cx="667446" cy="246221"/>
          </a:xfrm>
          <a:prstGeom prst="rect">
            <a:avLst/>
          </a:prstGeom>
          <a:noFill/>
        </p:spPr>
        <p:txBody>
          <a:bodyPr wrap="square" rtlCol="0">
            <a:spAutoFit/>
          </a:bodyPr>
          <a:lstStyle/>
          <a:p>
            <a:r>
              <a:rPr lang="fr-FR" sz="1000" dirty="0"/>
              <a:t>jpcaware</a:t>
            </a:r>
          </a:p>
        </p:txBody>
      </p:sp>
    </p:spTree>
    <p:extLst>
      <p:ext uri="{BB962C8B-B14F-4D97-AF65-F5344CB8AC3E}">
        <p14:creationId xmlns:p14="http://schemas.microsoft.com/office/powerpoint/2010/main" val="3894602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C3CC3-2585-48DA-82E5-A2DCDC64453D}"/>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5D4310A2-3664-2FA5-83DA-8113CF413D3C}"/>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D725FEB4-9AE3-3D23-C2C4-FE5E05E2E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7F4F6A99-B974-CEFA-F17B-DDF2AE5C2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009040" cy="825579"/>
          </a:xfrm>
          <a:prstGeom prst="rect">
            <a:avLst/>
          </a:prstGeom>
        </p:spPr>
      </p:pic>
      <p:sp>
        <p:nvSpPr>
          <p:cNvPr id="4" name="ZoneTexte 3">
            <a:extLst>
              <a:ext uri="{FF2B5EF4-FFF2-40B4-BE49-F238E27FC236}">
                <a16:creationId xmlns:a16="http://schemas.microsoft.com/office/drawing/2014/main" id="{4915E75F-184A-B84F-B6FA-B47114985B3C}"/>
              </a:ext>
            </a:extLst>
          </p:cNvPr>
          <p:cNvSpPr txBox="1"/>
          <p:nvPr/>
        </p:nvSpPr>
        <p:spPr>
          <a:xfrm>
            <a:off x="209725" y="1044082"/>
            <a:ext cx="11643919"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Entrez sur le réseau Tor</a:t>
            </a:r>
          </a:p>
        </p:txBody>
      </p:sp>
      <p:sp>
        <p:nvSpPr>
          <p:cNvPr id="5" name="Rectangle 4">
            <a:extLst>
              <a:ext uri="{FF2B5EF4-FFF2-40B4-BE49-F238E27FC236}">
                <a16:creationId xmlns:a16="http://schemas.microsoft.com/office/drawing/2014/main" id="{12F14BA1-5584-94E4-A7E4-E8A7BBB9FCB7}"/>
              </a:ext>
            </a:extLst>
          </p:cNvPr>
          <p:cNvSpPr/>
          <p:nvPr/>
        </p:nvSpPr>
        <p:spPr>
          <a:xfrm>
            <a:off x="229299" y="825579"/>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surfer sur le réseau Tor (.</a:t>
            </a:r>
            <a:r>
              <a:rPr kumimoji="0" lang="fr-FR" sz="1800" b="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onion</a:t>
            </a: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FB857577-447D-93DB-AB42-EE7FE3D73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319" y="-77056"/>
            <a:ext cx="1458450" cy="882746"/>
          </a:xfrm>
          <a:prstGeom prst="rect">
            <a:avLst/>
          </a:prstGeom>
        </p:spPr>
      </p:pic>
      <p:pic>
        <p:nvPicPr>
          <p:cNvPr id="10" name="Image 9">
            <a:extLst>
              <a:ext uri="{FF2B5EF4-FFF2-40B4-BE49-F238E27FC236}">
                <a16:creationId xmlns:a16="http://schemas.microsoft.com/office/drawing/2014/main" id="{A99434AF-A0AB-B566-0DE3-D8C50BC83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303" y="1998172"/>
            <a:ext cx="5464963" cy="2059206"/>
          </a:xfrm>
          <a:prstGeom prst="rect">
            <a:avLst/>
          </a:prstGeom>
        </p:spPr>
      </p:pic>
      <p:pic>
        <p:nvPicPr>
          <p:cNvPr id="11" name="Image 10">
            <a:extLst>
              <a:ext uri="{FF2B5EF4-FFF2-40B4-BE49-F238E27FC236}">
                <a16:creationId xmlns:a16="http://schemas.microsoft.com/office/drawing/2014/main" id="{52A83519-E316-C957-23D1-1E6BA4F98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299" y="2028967"/>
            <a:ext cx="5168626" cy="1997615"/>
          </a:xfrm>
          <a:prstGeom prst="rect">
            <a:avLst/>
          </a:prstGeom>
        </p:spPr>
      </p:pic>
      <p:cxnSp>
        <p:nvCxnSpPr>
          <p:cNvPr id="13" name="Connecteur droit avec flèche 12">
            <a:extLst>
              <a:ext uri="{FF2B5EF4-FFF2-40B4-BE49-F238E27FC236}">
                <a16:creationId xmlns:a16="http://schemas.microsoft.com/office/drawing/2014/main" id="{4C82622C-6D88-3D0F-050F-4E159AC73061}"/>
              </a:ext>
            </a:extLst>
          </p:cNvPr>
          <p:cNvCxnSpPr>
            <a:cxnSpLocks/>
          </p:cNvCxnSpPr>
          <p:nvPr/>
        </p:nvCxnSpPr>
        <p:spPr>
          <a:xfrm flipH="1" flipV="1">
            <a:off x="9322873" y="1897419"/>
            <a:ext cx="1416191" cy="1440590"/>
          </a:xfrm>
          <a:prstGeom prst="straightConnector1">
            <a:avLst/>
          </a:prstGeom>
          <a:ln w="69850" cap="rnd">
            <a:solidFill>
              <a:srgbClr val="FF0000"/>
            </a:solidFill>
            <a:round/>
            <a:headEnd type="triangle" w="sm" len="lg"/>
            <a:tailEnd type="non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6F4BBB11-0470-35F3-51C1-CBC2B1CECFB3}"/>
              </a:ext>
            </a:extLst>
          </p:cNvPr>
          <p:cNvSpPr txBox="1"/>
          <p:nvPr/>
        </p:nvSpPr>
        <p:spPr>
          <a:xfrm>
            <a:off x="6886375" y="1315224"/>
            <a:ext cx="2981261" cy="646331"/>
          </a:xfrm>
          <a:prstGeom prst="rect">
            <a:avLst/>
          </a:prstGeom>
          <a:noFill/>
          <a:ln w="19050">
            <a:solidFill>
              <a:schemeClr val="accent1"/>
            </a:solidFill>
          </a:ln>
        </p:spPr>
        <p:txBody>
          <a:bodyPr wrap="square" rtlCol="0">
            <a:spAutoFit/>
          </a:bodyPr>
          <a:lstStyle/>
          <a:p>
            <a:r>
              <a:rPr lang="fr-FR" dirty="0"/>
              <a:t>Pour accéder au réseau Tor .</a:t>
            </a:r>
            <a:r>
              <a:rPr lang="fr-FR" dirty="0" err="1"/>
              <a:t>onion</a:t>
            </a:r>
            <a:endParaRPr lang="fr-FR" dirty="0"/>
          </a:p>
        </p:txBody>
      </p:sp>
      <p:pic>
        <p:nvPicPr>
          <p:cNvPr id="24" name="Image 23">
            <a:extLst>
              <a:ext uri="{FF2B5EF4-FFF2-40B4-BE49-F238E27FC236}">
                <a16:creationId xmlns:a16="http://schemas.microsoft.com/office/drawing/2014/main" id="{9160866F-9277-6C20-E48F-7E5C62D833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726" y="4222956"/>
            <a:ext cx="5168626" cy="2214204"/>
          </a:xfrm>
          <a:prstGeom prst="rect">
            <a:avLst/>
          </a:prstGeom>
        </p:spPr>
      </p:pic>
      <p:pic>
        <p:nvPicPr>
          <p:cNvPr id="28" name="Image 27">
            <a:extLst>
              <a:ext uri="{FF2B5EF4-FFF2-40B4-BE49-F238E27FC236}">
                <a16:creationId xmlns:a16="http://schemas.microsoft.com/office/drawing/2014/main" id="{338EA90E-3CDE-A043-4BED-3A45D64281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302" y="3802116"/>
            <a:ext cx="5464963" cy="2613887"/>
          </a:xfrm>
          <a:prstGeom prst="rect">
            <a:avLst/>
          </a:prstGeom>
        </p:spPr>
      </p:pic>
      <p:cxnSp>
        <p:nvCxnSpPr>
          <p:cNvPr id="30" name="Connecteur droit avec flèche 29">
            <a:extLst>
              <a:ext uri="{FF2B5EF4-FFF2-40B4-BE49-F238E27FC236}">
                <a16:creationId xmlns:a16="http://schemas.microsoft.com/office/drawing/2014/main" id="{7A3B18D7-3289-8FB9-5619-AF33A53FFE73}"/>
              </a:ext>
            </a:extLst>
          </p:cNvPr>
          <p:cNvCxnSpPr>
            <a:cxnSpLocks/>
          </p:cNvCxnSpPr>
          <p:nvPr/>
        </p:nvCxnSpPr>
        <p:spPr>
          <a:xfrm flipV="1">
            <a:off x="1611237" y="5330058"/>
            <a:ext cx="4616843" cy="400182"/>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8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7CEC-1BA0-99F8-141F-7DB7F482ECF6}"/>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3337A85A-37C2-CE93-A42D-10CD8DA6040D}"/>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B69535FD-0F1E-A314-96D7-C89193F39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1ACA973D-25E0-8153-3FDA-7DC0CEABC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009040" cy="825579"/>
          </a:xfrm>
          <a:prstGeom prst="rect">
            <a:avLst/>
          </a:prstGeom>
        </p:spPr>
      </p:pic>
      <p:sp>
        <p:nvSpPr>
          <p:cNvPr id="5" name="Rectangle 4">
            <a:extLst>
              <a:ext uri="{FF2B5EF4-FFF2-40B4-BE49-F238E27FC236}">
                <a16:creationId xmlns:a16="http://schemas.microsoft.com/office/drawing/2014/main" id="{D4B26C8D-B10D-4091-C670-59393E720F06}"/>
              </a:ext>
            </a:extLst>
          </p:cNvPr>
          <p:cNvSpPr/>
          <p:nvPr/>
        </p:nvSpPr>
        <p:spPr>
          <a:xfrm>
            <a:off x="229299" y="825579"/>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surfer sur le réseau Tor (.</a:t>
            </a:r>
            <a:r>
              <a:rPr kumimoji="0" lang="fr-FR" sz="1800" b="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onion</a:t>
            </a: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698887D7-AE18-E5C4-5AAF-97907C32B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319" y="-77056"/>
            <a:ext cx="1458450" cy="882746"/>
          </a:xfrm>
          <a:prstGeom prst="rect">
            <a:avLst/>
          </a:prstGeom>
        </p:spPr>
      </p:pic>
      <p:pic>
        <p:nvPicPr>
          <p:cNvPr id="12" name="Image 11">
            <a:extLst>
              <a:ext uri="{FF2B5EF4-FFF2-40B4-BE49-F238E27FC236}">
                <a16:creationId xmlns:a16="http://schemas.microsoft.com/office/drawing/2014/main" id="{45A239D6-6E84-7D0F-5067-C7AA859EC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725" y="1247812"/>
            <a:ext cx="8477075" cy="2645102"/>
          </a:xfrm>
          <a:prstGeom prst="rect">
            <a:avLst/>
          </a:prstGeom>
        </p:spPr>
      </p:pic>
      <p:cxnSp>
        <p:nvCxnSpPr>
          <p:cNvPr id="14" name="Connecteur droit avec flèche 13">
            <a:extLst>
              <a:ext uri="{FF2B5EF4-FFF2-40B4-BE49-F238E27FC236}">
                <a16:creationId xmlns:a16="http://schemas.microsoft.com/office/drawing/2014/main" id="{5CF2D3CA-523C-EC3D-D34D-CF2E4A67A670}"/>
              </a:ext>
            </a:extLst>
          </p:cNvPr>
          <p:cNvCxnSpPr>
            <a:cxnSpLocks/>
            <a:endCxn id="16" idx="1"/>
          </p:cNvCxnSpPr>
          <p:nvPr/>
        </p:nvCxnSpPr>
        <p:spPr>
          <a:xfrm>
            <a:off x="8489938" y="1667685"/>
            <a:ext cx="461023" cy="120372"/>
          </a:xfrm>
          <a:prstGeom prst="straightConnector1">
            <a:avLst/>
          </a:prstGeom>
          <a:ln w="57150">
            <a:solidFill>
              <a:srgbClr val="FF0000"/>
            </a:solidFill>
            <a:headEnd type="triangle" w="sm" len="lg"/>
            <a:tailEnd type="non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7EB4604-D709-172C-3306-0A55C0B88BA9}"/>
              </a:ext>
            </a:extLst>
          </p:cNvPr>
          <p:cNvSpPr txBox="1"/>
          <p:nvPr/>
        </p:nvSpPr>
        <p:spPr>
          <a:xfrm>
            <a:off x="8950961" y="1326392"/>
            <a:ext cx="2550160" cy="923330"/>
          </a:xfrm>
          <a:prstGeom prst="rect">
            <a:avLst/>
          </a:prstGeom>
          <a:noFill/>
          <a:ln w="41275">
            <a:solidFill>
              <a:schemeClr val="accent1"/>
            </a:solidFill>
          </a:ln>
        </p:spPr>
        <p:txBody>
          <a:bodyPr wrap="square" rtlCol="0">
            <a:spAutoFit/>
          </a:bodyPr>
          <a:lstStyle/>
          <a:p>
            <a:r>
              <a:rPr lang="fr-FR" dirty="0"/>
              <a:t>Cliquez pour choisir le réseau Tor. Puis accès au réseau Tor</a:t>
            </a:r>
          </a:p>
        </p:txBody>
      </p:sp>
      <p:pic>
        <p:nvPicPr>
          <p:cNvPr id="19" name="Image 18">
            <a:extLst>
              <a:ext uri="{FF2B5EF4-FFF2-40B4-BE49-F238E27FC236}">
                <a16:creationId xmlns:a16="http://schemas.microsoft.com/office/drawing/2014/main" id="{A709983D-E157-DAD6-A020-A7F9836B3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724" y="3926708"/>
            <a:ext cx="8477075" cy="2645102"/>
          </a:xfrm>
          <a:prstGeom prst="rect">
            <a:avLst/>
          </a:prstGeom>
        </p:spPr>
      </p:pic>
      <p:cxnSp>
        <p:nvCxnSpPr>
          <p:cNvPr id="22" name="Connecteur droit avec flèche 21">
            <a:extLst>
              <a:ext uri="{FF2B5EF4-FFF2-40B4-BE49-F238E27FC236}">
                <a16:creationId xmlns:a16="http://schemas.microsoft.com/office/drawing/2014/main" id="{677FC474-3B53-5654-DBF7-5C6525B7F637}"/>
              </a:ext>
            </a:extLst>
          </p:cNvPr>
          <p:cNvCxnSpPr>
            <a:cxnSpLocks/>
          </p:cNvCxnSpPr>
          <p:nvPr/>
        </p:nvCxnSpPr>
        <p:spPr>
          <a:xfrm flipH="1">
            <a:off x="6604000" y="2350390"/>
            <a:ext cx="3200400" cy="17202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02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AAD9D76-964C-034C-0AFC-D8A62AB1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69F1D96A-0B93-AC65-994B-C17AA46F4A98}"/>
              </a:ext>
            </a:extLst>
          </p:cNvPr>
          <p:cNvSpPr txBox="1"/>
          <p:nvPr/>
        </p:nvSpPr>
        <p:spPr>
          <a:xfrm>
            <a:off x="2190924" y="2382473"/>
            <a:ext cx="7810151" cy="1107996"/>
          </a:xfrm>
          <a:prstGeom prst="rect">
            <a:avLst/>
          </a:prstGeom>
          <a:solidFill>
            <a:schemeClr val="tx1"/>
          </a:solidFill>
        </p:spPr>
        <p:txBody>
          <a:bodyPr wrap="square" rtlCol="0">
            <a:spAutoFit/>
          </a:bodyPr>
          <a:lstStyle/>
          <a:p>
            <a:pPr algn="ctr"/>
            <a:r>
              <a:rPr lang="fr-FR" sz="6600" dirty="0">
                <a:solidFill>
                  <a:srgbClr val="C00000"/>
                </a:solidFill>
              </a:rPr>
              <a:t>Fichier introuvable.</a:t>
            </a:r>
          </a:p>
        </p:txBody>
      </p:sp>
    </p:spTree>
    <p:extLst>
      <p:ext uri="{BB962C8B-B14F-4D97-AF65-F5344CB8AC3E}">
        <p14:creationId xmlns:p14="http://schemas.microsoft.com/office/powerpoint/2010/main" val="3059510567"/>
      </p:ext>
    </p:extLst>
  </p:cSld>
  <p:clrMapOvr>
    <a:masterClrMapping/>
  </p:clrMapOvr>
  <mc:AlternateContent xmlns:mc="http://schemas.openxmlformats.org/markup-compatibility/2006" xmlns:p14="http://schemas.microsoft.com/office/powerpoint/2010/main">
    <mc:Choice Requires="p14">
      <p:transition p14:dur="0">
        <p:sndAc>
          <p:stSnd>
            <p:snd r:embed="rId2" name="comlo.wav"/>
          </p:stSnd>
        </p:sndAc>
      </p:transition>
    </mc:Choice>
    <mc:Fallback xmlns="">
      <p:transition>
        <p:sndAc>
          <p:stSnd>
            <p:snd r:embed="rId4" name="coml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1000"/>
                                  </p:stCondLst>
                                  <p:childTnLst>
                                    <p:anim calcmode="discrete" valueType="str">
                                      <p:cBhvr override="childStyle">
                                        <p:cTn id="6" dur="275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B4CCA887-6BE2-922E-4D7C-F54615F4DE95}"/>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AE1AD241-A592-83A1-15A5-C8BACF280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6D95BA9A-B8D8-D99A-0307-2B8AEEDB0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107346" cy="906011"/>
          </a:xfrm>
          <a:prstGeom prst="rect">
            <a:avLst/>
          </a:prstGeom>
        </p:spPr>
      </p:pic>
      <p:sp>
        <p:nvSpPr>
          <p:cNvPr id="4" name="ZoneTexte 3">
            <a:extLst>
              <a:ext uri="{FF2B5EF4-FFF2-40B4-BE49-F238E27FC236}">
                <a16:creationId xmlns:a16="http://schemas.microsoft.com/office/drawing/2014/main" id="{B4356491-7361-B5A7-204B-428F26D5B5FD}"/>
              </a:ext>
            </a:extLst>
          </p:cNvPr>
          <p:cNvSpPr txBox="1"/>
          <p:nvPr/>
        </p:nvSpPr>
        <p:spPr>
          <a:xfrm>
            <a:off x="209725" y="1044082"/>
            <a:ext cx="11563175" cy="5724644"/>
          </a:xfrm>
          <a:prstGeom prst="rect">
            <a:avLst/>
          </a:prstGeom>
          <a:noFill/>
        </p:spPr>
        <p:txBody>
          <a:bodyPr wrap="square" rtlCol="0">
            <a:spAutoFit/>
          </a:bodyPr>
          <a:lstStyle/>
          <a:p>
            <a:pPr marL="342900"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fr-FR" sz="2000" dirty="0">
                <a:latin typeface="Arial" panose="020B0604020202020204" pitchFamily="34" charset="0"/>
                <a:cs typeface="Arial" panose="020B0604020202020204" pitchFamily="34" charset="0"/>
              </a:rPr>
              <a:t>L’anonymat sur Internet consiste à ne </a:t>
            </a:r>
            <a:r>
              <a:rPr lang="fr-FR" sz="2000" u="sng" dirty="0">
                <a:latin typeface="Arial" panose="020B0604020202020204" pitchFamily="34" charset="0"/>
                <a:cs typeface="Arial" panose="020B0604020202020204" pitchFamily="34" charset="0"/>
              </a:rPr>
              <a:t>pas divulguer des informations qui permettent d’être identifié </a:t>
            </a:r>
            <a:r>
              <a:rPr lang="fr-FR" sz="2000" dirty="0">
                <a:latin typeface="Arial" panose="020B0604020202020204" pitchFamily="34" charset="0"/>
                <a:cs typeface="Arial" panose="020B0604020202020204" pitchFamily="34" charset="0"/>
              </a:rPr>
              <a:t> (identité, localisation, habitude de vie, réseaux sociaux …..)</a:t>
            </a:r>
            <a:br>
              <a:rPr lang="fr-FR" sz="2000" dirty="0">
                <a:latin typeface="Arial" panose="020B0604020202020204" pitchFamily="34" charset="0"/>
                <a:cs typeface="Arial" panose="020B0604020202020204" pitchFamily="34" charset="0"/>
              </a:rPr>
            </a:b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	En résumé: </a:t>
            </a:r>
            <a:r>
              <a:rPr lang="fr-FR" sz="2000" b="1" dirty="0">
                <a:latin typeface="Arial" panose="020B0604020202020204" pitchFamily="34" charset="0"/>
                <a:cs typeface="Arial" panose="020B0604020202020204" pitchFamily="34" charset="0"/>
              </a:rPr>
              <a:t>être non identifiable</a:t>
            </a:r>
          </a:p>
          <a:p>
            <a:endParaRPr lang="fr-FR"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fr-FR" sz="2000" dirty="0">
                <a:latin typeface="Arial" panose="020B0604020202020204" pitchFamily="34" charset="0"/>
                <a:cs typeface="Arial" panose="020B0604020202020204" pitchFamily="34" charset="0"/>
              </a:rPr>
              <a:t>La confidentialité sur internet consiste à ne divulguer des informations sensibles ou personnelles qu’à des </a:t>
            </a:r>
            <a:r>
              <a:rPr lang="fr-FR" sz="2000" u="sng" dirty="0">
                <a:latin typeface="Arial" panose="020B0604020202020204" pitchFamily="34" charset="0"/>
                <a:cs typeface="Arial" panose="020B0604020202020204" pitchFamily="34" charset="0"/>
              </a:rPr>
              <a:t>sites ou personnes autorisés </a:t>
            </a:r>
            <a:r>
              <a:rPr lang="fr-FR" sz="2000" dirty="0">
                <a:latin typeface="Arial" panose="020B0604020202020204" pitchFamily="34" charset="0"/>
                <a:cs typeface="Arial" panose="020B0604020202020204" pitchFamily="34" charset="0"/>
              </a:rPr>
              <a:t>en contrôlant les autorisations d’accès.</a:t>
            </a:r>
            <a:br>
              <a:rPr lang="fr-FR" sz="2000" dirty="0">
                <a:latin typeface="Arial" panose="020B0604020202020204" pitchFamily="34" charset="0"/>
                <a:cs typeface="Arial" panose="020B0604020202020204" pitchFamily="34" charset="0"/>
              </a:rPr>
            </a:b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	En résumé: Ne partager qu’avec des entités de </a:t>
            </a:r>
            <a:r>
              <a:rPr lang="fr-FR" sz="2000" b="1" dirty="0">
                <a:latin typeface="Arial" panose="020B0604020202020204" pitchFamily="34" charset="0"/>
                <a:cs typeface="Arial" panose="020B0604020202020204" pitchFamily="34" charset="0"/>
              </a:rPr>
              <a:t>confiance absolue</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Les risques: </a:t>
            </a:r>
            <a:r>
              <a:rPr lang="fr-FR" sz="2000" dirty="0">
                <a:latin typeface="Arial" panose="020B0604020202020204" pitchFamily="34" charset="0"/>
                <a:cs typeface="Arial" panose="020B0604020202020204" pitchFamily="34" charset="0"/>
              </a:rPr>
              <a:t>l’utilisation de ces informations à des fins crapuleux, de chantage, d’usurpation d’identité…</a:t>
            </a:r>
          </a:p>
          <a:p>
            <a:endParaRPr lang="fr-FR" sz="2000" dirty="0">
              <a:latin typeface="Arial" panose="020B0604020202020204" pitchFamily="34" charset="0"/>
              <a:cs typeface="Arial" panose="020B0604020202020204" pitchFamily="34" charset="0"/>
            </a:endParaRPr>
          </a:p>
          <a:p>
            <a:pPr algn="ctr"/>
            <a:r>
              <a:rPr lang="fr-FR" sz="2800" b="1" dirty="0">
                <a:latin typeface="Arial" panose="020B0604020202020204" pitchFamily="34" charset="0"/>
                <a:cs typeface="Arial" panose="020B0604020202020204" pitchFamily="34" charset="0"/>
              </a:rPr>
              <a:t>L’anonymat à 100% sur Internet n’existe pas</a:t>
            </a:r>
          </a:p>
          <a:p>
            <a:endParaRPr lang="fr-FR" dirty="0"/>
          </a:p>
        </p:txBody>
      </p:sp>
      <p:sp>
        <p:nvSpPr>
          <p:cNvPr id="5" name="Rectangle 4">
            <a:extLst>
              <a:ext uri="{FF2B5EF4-FFF2-40B4-BE49-F238E27FC236}">
                <a16:creationId xmlns:a16="http://schemas.microsoft.com/office/drawing/2014/main" id="{3643A6D3-B1A2-E66C-29E0-DE8EA38D89AC}"/>
              </a:ext>
            </a:extLst>
          </p:cNvPr>
          <p:cNvSpPr/>
          <p:nvPr/>
        </p:nvSpPr>
        <p:spPr>
          <a:xfrm>
            <a:off x="419100" y="906011"/>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r-FR" sz="1800" dirty="0">
                <a:solidFill>
                  <a:schemeClr val="tx1">
                    <a:lumMod val="85000"/>
                    <a:lumOff val="15000"/>
                  </a:schemeClr>
                </a:solidFill>
                <a:latin typeface="Arial" panose="020B0604020202020204" pitchFamily="34" charset="0"/>
                <a:cs typeface="Arial" panose="020B0604020202020204" pitchFamily="34" charset="0"/>
              </a:rPr>
            </a:br>
            <a:r>
              <a:rPr lang="fr-FR" sz="1800" dirty="0">
                <a:solidFill>
                  <a:schemeClr val="tx1">
                    <a:lumMod val="85000"/>
                    <a:lumOff val="15000"/>
                  </a:schemeClr>
                </a:solidFill>
                <a:latin typeface="Arial" panose="020B0604020202020204" pitchFamily="34" charset="0"/>
                <a:cs typeface="Arial" panose="020B0604020202020204" pitchFamily="34" charset="0"/>
              </a:rPr>
              <a:t>Anonymat ou Confidentialité ? Ne pas confondre ! Même si tous les deux sont liés à la vie privée.</a:t>
            </a:r>
          </a:p>
          <a:p>
            <a:pPr algn="ctr"/>
            <a:endParaRPr lang="fr-FR" dirty="0"/>
          </a:p>
        </p:txBody>
      </p:sp>
    </p:spTree>
    <p:extLst>
      <p:ext uri="{BB962C8B-B14F-4D97-AF65-F5344CB8AC3E}">
        <p14:creationId xmlns:p14="http://schemas.microsoft.com/office/powerpoint/2010/main" val="379814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BC67-978F-44A3-6B28-57A89801CB45}"/>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BCD9D775-52FA-0E47-C6CB-340E5B3C84A2}"/>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8361667B-D052-B37F-4841-B10A6BC9D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8AE2D673-E709-2F67-0DA3-45CF201DD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6" y="0"/>
            <a:ext cx="1136305" cy="929705"/>
          </a:xfrm>
          <a:prstGeom prst="rect">
            <a:avLst/>
          </a:prstGeom>
        </p:spPr>
      </p:pic>
      <p:sp>
        <p:nvSpPr>
          <p:cNvPr id="4" name="ZoneTexte 3">
            <a:extLst>
              <a:ext uri="{FF2B5EF4-FFF2-40B4-BE49-F238E27FC236}">
                <a16:creationId xmlns:a16="http://schemas.microsoft.com/office/drawing/2014/main" id="{7E990E53-54A1-0953-E75F-51DD36128C86}"/>
              </a:ext>
            </a:extLst>
          </p:cNvPr>
          <p:cNvSpPr txBox="1"/>
          <p:nvPr/>
        </p:nvSpPr>
        <p:spPr>
          <a:xfrm>
            <a:off x="209725" y="976400"/>
            <a:ext cx="11563175" cy="603242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FR" sz="2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FR" sz="2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2000" dirty="0">
                <a:solidFill>
                  <a:prstClr val="black"/>
                </a:solidFill>
                <a:latin typeface="Arial" panose="020B0604020202020204" pitchFamily="34" charset="0"/>
                <a:cs typeface="Arial" panose="020B0604020202020204" pitchFamily="34" charset="0"/>
              </a:rPr>
              <a:t>Les navigateurs Internet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laissent des empreintes de leurs passages appelées « </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fingerprint</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Le nom de votre système d’exploitation</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Le nom et version du navigateur</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La date, heure</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Le nom et adresse de votre ordinateur</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Votre lieu géographique</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Et bien d’autres informations. Allez voir sur </a:t>
            </a:r>
            <a:r>
              <a:rPr lang="fr-FR" sz="2000" dirty="0">
                <a:solidFill>
                  <a:prstClr val="black"/>
                </a:solidFill>
                <a:latin typeface="Arial" panose="020B0604020202020204" pitchFamily="34" charset="0"/>
                <a:cs typeface="Arial" panose="020B0604020202020204" pitchFamily="34" charset="0"/>
                <a:hlinkClick r:id="rId4"/>
              </a:rPr>
              <a:t>thesafety.us</a:t>
            </a:r>
            <a:r>
              <a:rPr lang="fr-FR" sz="2000" dirty="0">
                <a:solidFill>
                  <a:prstClr val="black"/>
                </a:solidFill>
                <a:latin typeface="Arial" panose="020B0604020202020204" pitchFamily="34" charset="0"/>
                <a:cs typeface="Arial" panose="020B0604020202020204" pitchFamily="34" charset="0"/>
              </a:rPr>
              <a:t> ou </a:t>
            </a:r>
            <a:r>
              <a:rPr lang="fr-FR" sz="2000" dirty="0">
                <a:solidFill>
                  <a:prstClr val="black"/>
                </a:solidFill>
                <a:latin typeface="Arial" panose="020B0604020202020204" pitchFamily="34" charset="0"/>
                <a:cs typeface="Arial" panose="020B0604020202020204" pitchFamily="34" charset="0"/>
                <a:hlinkClick r:id="rId5"/>
              </a:rPr>
              <a:t>ipinfo.io</a:t>
            </a:r>
            <a:r>
              <a:rPr lang="fr-FR" sz="2000" dirty="0">
                <a:solidFill>
                  <a:prstClr val="black"/>
                </a:solidFill>
                <a:latin typeface="Arial" panose="020B0604020202020204" pitchFamily="34" charset="0"/>
                <a:cs typeface="Arial" panose="020B0604020202020204" pitchFamily="34" charset="0"/>
              </a:rPr>
              <a:t> ou </a:t>
            </a:r>
            <a:r>
              <a:rPr lang="fr-FR" sz="2000" dirty="0">
                <a:solidFill>
                  <a:prstClr val="black"/>
                </a:solidFill>
                <a:latin typeface="Arial" panose="020B0604020202020204" pitchFamily="34" charset="0"/>
                <a:cs typeface="Arial" panose="020B0604020202020204" pitchFamily="34" charset="0"/>
                <a:hlinkClick r:id="rId6"/>
              </a:rPr>
              <a:t>adresseip.com</a:t>
            </a:r>
            <a:endParaRPr lang="fr-FR" sz="2000" dirty="0">
              <a:solidFill>
                <a:prstClr val="black"/>
              </a:solidFill>
              <a:latin typeface="Arial" panose="020B0604020202020204" pitchFamily="34" charset="0"/>
              <a:cs typeface="Arial" panose="020B0604020202020204" pitchFamily="34" charset="0"/>
            </a:endParaRPr>
          </a:p>
          <a:p>
            <a:pPr lvl="2"/>
            <a:r>
              <a:rPr lang="fr-FR" sz="2000" dirty="0">
                <a:solidFill>
                  <a:prstClr val="black"/>
                </a:solidFill>
                <a:latin typeface="Arial" panose="020B0604020202020204" pitchFamily="34" charset="0"/>
                <a:cs typeface="Arial" panose="020B0604020202020204" pitchFamily="34" charset="0"/>
              </a:rPr>
              <a:t>						</a:t>
            </a:r>
            <a:r>
              <a:rPr lang="fr-FR" sz="2000" dirty="0">
                <a:solidFill>
                  <a:prstClr val="black"/>
                </a:solidFill>
                <a:latin typeface="Arial" panose="020B0604020202020204" pitchFamily="34" charset="0"/>
                <a:cs typeface="Arial" panose="020B0604020202020204" pitchFamily="34" charset="0"/>
                <a:hlinkClick r:id="rId7"/>
              </a:rPr>
              <a:t>www.amiunique.org</a:t>
            </a: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2000" dirty="0">
                <a:solidFill>
                  <a:prstClr val="black"/>
                </a:solidFill>
                <a:latin typeface="Arial" panose="020B0604020202020204" pitchFamily="34" charset="0"/>
                <a:cs typeface="Arial" panose="020B0604020202020204" pitchFamily="34" charset="0"/>
              </a:rPr>
              <a:t>Les adresses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Internet visitées sont stockées </a:t>
            </a:r>
            <a:b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Sur votre ordinateur en mémoire cache (historique)</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Chez votre fournisseur d’accès Internet (FAI)</a:t>
            </a: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Dans les serveurs DNS qui nous permettent de trouver les site WEB</a:t>
            </a:r>
          </a:p>
          <a:p>
            <a:pPr lvl="2"/>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L’anonymat à 100% sur Internet n’existe pas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4F4FB1F-110C-5E1E-932B-E3D7C584CE11}"/>
              </a:ext>
            </a:extLst>
          </p:cNvPr>
          <p:cNvSpPr/>
          <p:nvPr/>
        </p:nvSpPr>
        <p:spPr>
          <a:xfrm>
            <a:off x="304800" y="929705"/>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Quand on navigue sur Internet on laisse des traces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942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BC67-978F-44A3-6B28-57A89801CB45}"/>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BCD9D775-52FA-0E47-C6CB-340E5B3C84A2}"/>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8361667B-D052-B37F-4841-B10A6BC9D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8AE2D673-E709-2F67-0DA3-45CF201DD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6" y="0"/>
            <a:ext cx="1136305" cy="929705"/>
          </a:xfrm>
          <a:prstGeom prst="rect">
            <a:avLst/>
          </a:prstGeom>
        </p:spPr>
      </p:pic>
      <p:sp>
        <p:nvSpPr>
          <p:cNvPr id="5" name="Rectangle 4">
            <a:extLst>
              <a:ext uri="{FF2B5EF4-FFF2-40B4-BE49-F238E27FC236}">
                <a16:creationId xmlns:a16="http://schemas.microsoft.com/office/drawing/2014/main" id="{44F4FB1F-110C-5E1E-932B-E3D7C584CE11}"/>
              </a:ext>
            </a:extLst>
          </p:cNvPr>
          <p:cNvSpPr/>
          <p:nvPr/>
        </p:nvSpPr>
        <p:spPr>
          <a:xfrm>
            <a:off x="313189" y="876080"/>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Quand on navigue sur Internet on laisse des traces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4C2C973A-D8C2-C726-6CAC-50FD2FC461BE}"/>
              </a:ext>
            </a:extLst>
          </p:cNvPr>
          <p:cNvGrpSpPr/>
          <p:nvPr/>
        </p:nvGrpSpPr>
        <p:grpSpPr>
          <a:xfrm>
            <a:off x="209725" y="928607"/>
            <a:ext cx="11563175" cy="5940088"/>
            <a:chOff x="209725" y="936163"/>
            <a:chExt cx="11563175" cy="5940088"/>
          </a:xfrm>
        </p:grpSpPr>
        <p:sp>
          <p:nvSpPr>
            <p:cNvPr id="4" name="ZoneTexte 3">
              <a:extLst>
                <a:ext uri="{FF2B5EF4-FFF2-40B4-BE49-F238E27FC236}">
                  <a16:creationId xmlns:a16="http://schemas.microsoft.com/office/drawing/2014/main" id="{7E990E53-54A1-0953-E75F-51DD36128C86}"/>
                </a:ext>
              </a:extLst>
            </p:cNvPr>
            <p:cNvSpPr txBox="1"/>
            <p:nvPr/>
          </p:nvSpPr>
          <p:spPr>
            <a:xfrm>
              <a:off x="209725" y="936163"/>
              <a:ext cx="11563175" cy="59400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fr-FR" sz="2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2000" dirty="0">
                  <a:solidFill>
                    <a:prstClr val="black"/>
                  </a:solidFill>
                  <a:latin typeface="Arial" panose="020B0604020202020204" pitchFamily="34" charset="0"/>
                  <a:cs typeface="Arial" panose="020B0604020202020204" pitchFamily="34" charset="0"/>
                </a:rPr>
                <a:t>Les différents navigateurs Internet.</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Les paramètres de confidentialité sont sensiblement les mêmes.</a:t>
              </a:r>
              <a:br>
                <a:rPr lang="fr-FR" sz="2000" dirty="0">
                  <a:solidFill>
                    <a:prstClr val="black"/>
                  </a:solidFill>
                  <a:latin typeface="Arial" panose="020B0604020202020204" pitchFamily="34" charset="0"/>
                  <a:cs typeface="Arial" panose="020B0604020202020204" pitchFamily="34" charset="0"/>
                </a:rPr>
              </a:b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Ne pas se connecter avec un compte sur les navigateurs</a:t>
              </a:r>
              <a:br>
                <a:rPr lang="fr-FR" sz="2000" dirty="0">
                  <a:solidFill>
                    <a:prstClr val="black"/>
                  </a:solidFill>
                  <a:latin typeface="Arial" panose="020B0604020202020204" pitchFamily="34" charset="0"/>
                  <a:cs typeface="Arial" panose="020B0604020202020204" pitchFamily="34" charset="0"/>
                </a:rPr>
              </a:b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Utilisez un moteur de recherche qui ne stocke pas les informations privées de vos recherches comme « </a:t>
              </a:r>
              <a:r>
                <a:rPr lang="fr-FR" sz="2000" dirty="0" err="1">
                  <a:solidFill>
                    <a:prstClr val="black"/>
                  </a:solidFill>
                  <a:latin typeface="Arial" panose="020B0604020202020204" pitchFamily="34" charset="0"/>
                  <a:cs typeface="Arial" panose="020B0604020202020204" pitchFamily="34" charset="0"/>
                </a:rPr>
                <a:t>DuckDuckGo</a:t>
              </a:r>
              <a:r>
                <a:rPr lang="fr-FR" sz="2000" dirty="0">
                  <a:solidFill>
                    <a:prstClr val="black"/>
                  </a:solidFill>
                  <a:latin typeface="Arial" panose="020B0604020202020204" pitchFamily="34" charset="0"/>
                  <a:cs typeface="Arial" panose="020B0604020202020204" pitchFamily="34" charset="0"/>
                </a:rPr>
                <a:t> » cliquez sur </a:t>
              </a:r>
              <a:r>
                <a:rPr lang="fr-FR" sz="2000" dirty="0" err="1">
                  <a:solidFill>
                    <a:prstClr val="black"/>
                  </a:solidFill>
                  <a:latin typeface="Arial" panose="020B0604020202020204" pitchFamily="34" charset="0"/>
                  <a:cs typeface="Arial" panose="020B0604020202020204" pitchFamily="34" charset="0"/>
                  <a:hlinkClick r:id="rId4"/>
                </a:rPr>
                <a:t>duckduckgo</a:t>
              </a:r>
              <a:r>
                <a:rPr lang="fr-FR" sz="2000" dirty="0">
                  <a:solidFill>
                    <a:prstClr val="black"/>
                  </a:solidFill>
                  <a:latin typeface="Arial" panose="020B0604020202020204" pitchFamily="34" charset="0"/>
                  <a:cs typeface="Arial" panose="020B0604020202020204" pitchFamily="34" charset="0"/>
                </a:rPr>
                <a:t>.</a:t>
              </a:r>
              <a:br>
                <a:rPr lang="fr-FR" sz="2000" dirty="0">
                  <a:solidFill>
                    <a:prstClr val="black"/>
                  </a:solidFill>
                  <a:latin typeface="Arial" panose="020B0604020202020204" pitchFamily="34" charset="0"/>
                  <a:cs typeface="Arial" panose="020B0604020202020204" pitchFamily="34" charset="0"/>
                </a:rPr>
              </a:b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La navigation privée permet d’effacer automatiquement les données de navigation</a:t>
              </a:r>
              <a:br>
                <a:rPr lang="fr-FR" sz="2000" dirty="0">
                  <a:solidFill>
                    <a:prstClr val="black"/>
                  </a:solidFill>
                  <a:latin typeface="Arial" panose="020B0604020202020204" pitchFamily="34" charset="0"/>
                  <a:cs typeface="Arial" panose="020B0604020202020204" pitchFamily="34" charset="0"/>
                </a:rPr>
              </a:br>
              <a:r>
                <a:rPr lang="fr-FR" sz="2000" dirty="0">
                  <a:solidFill>
                    <a:prstClr val="black"/>
                  </a:solidFill>
                  <a:latin typeface="Arial" panose="020B0604020202020204" pitchFamily="34" charset="0"/>
                  <a:cs typeface="Arial" panose="020B0604020202020204" pitchFamily="34" charset="0"/>
                </a:rPr>
                <a:t>à l’arrêt du navigateur (historique, cookies, identifiants, …) mais pas celles déposées </a:t>
              </a:r>
              <a:br>
                <a:rPr lang="fr-FR" sz="2000" dirty="0">
                  <a:solidFill>
                    <a:prstClr val="black"/>
                  </a:solidFill>
                  <a:latin typeface="Arial" panose="020B0604020202020204" pitchFamily="34" charset="0"/>
                  <a:cs typeface="Arial" panose="020B0604020202020204" pitchFamily="34" charset="0"/>
                </a:rPr>
              </a:br>
              <a:r>
                <a:rPr lang="fr-FR" sz="2000" dirty="0">
                  <a:solidFill>
                    <a:prstClr val="black"/>
                  </a:solidFill>
                  <a:latin typeface="Arial" panose="020B0604020202020204" pitchFamily="34" charset="0"/>
                  <a:cs typeface="Arial" panose="020B0604020202020204" pitchFamily="34" charset="0"/>
                </a:rPr>
                <a:t>sur les sites.</a:t>
              </a:r>
              <a:br>
                <a:rPr lang="fr-FR" sz="2000" dirty="0">
                  <a:solidFill>
                    <a:prstClr val="black"/>
                  </a:solidFill>
                  <a:latin typeface="Arial" panose="020B0604020202020204" pitchFamily="34" charset="0"/>
                  <a:cs typeface="Arial" panose="020B0604020202020204" pitchFamily="34" charset="0"/>
                </a:rPr>
              </a:b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L’utilisation d’un VPN (Virtual </a:t>
              </a:r>
              <a:r>
                <a:rPr lang="fr-FR" sz="2000" dirty="0" err="1">
                  <a:solidFill>
                    <a:prstClr val="black"/>
                  </a:solidFill>
                  <a:latin typeface="Arial" panose="020B0604020202020204" pitchFamily="34" charset="0"/>
                  <a:cs typeface="Arial" panose="020B0604020202020204" pitchFamily="34" charset="0"/>
                </a:rPr>
                <a:t>Private</a:t>
              </a:r>
              <a:r>
                <a:rPr lang="fr-FR" sz="2000" dirty="0">
                  <a:solidFill>
                    <a:prstClr val="black"/>
                  </a:solidFill>
                  <a:latin typeface="Arial" panose="020B0604020202020204" pitchFamily="34" charset="0"/>
                  <a:cs typeface="Arial" panose="020B0604020202020204" pitchFamily="34" charset="0"/>
                </a:rPr>
                <a:t> Network) </a:t>
              </a:r>
              <a:r>
                <a:rPr lang="fr-FR" sz="2000" b="1" dirty="0">
                  <a:solidFill>
                    <a:prstClr val="black"/>
                  </a:solidFill>
                  <a:latin typeface="Arial" panose="020B0604020202020204" pitchFamily="34" charset="0"/>
                  <a:cs typeface="Arial" panose="020B0604020202020204" pitchFamily="34" charset="0"/>
                </a:rPr>
                <a:t>réseau privé crypté </a:t>
              </a:r>
              <a:r>
                <a:rPr lang="fr-FR" sz="2000" dirty="0">
                  <a:solidFill>
                    <a:prstClr val="black"/>
                  </a:solidFill>
                  <a:latin typeface="Arial" panose="020B0604020202020204" pitchFamily="34" charset="0"/>
                  <a:cs typeface="Arial" panose="020B0604020202020204" pitchFamily="34" charset="0"/>
                </a:rPr>
                <a:t>(tunnel)  permet une connexion sécurisée, une adresse IP différente, … mais laisse comme même des informations sur le site distant </a:t>
              </a:r>
              <a:br>
                <a:rPr lang="fr-FR" sz="2000" dirty="0">
                  <a:solidFill>
                    <a:prstClr val="black"/>
                  </a:solidFill>
                  <a:latin typeface="Arial" panose="020B0604020202020204" pitchFamily="34" charset="0"/>
                  <a:cs typeface="Arial" panose="020B0604020202020204" pitchFamily="34" charset="0"/>
                </a:rPr>
              </a:br>
              <a:endParaRPr lang="fr-FR" sz="2000" dirty="0">
                <a:solidFill>
                  <a:prstClr val="black"/>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Le navigateur TOR permet d’améliorer la confidentialité en utilisant plusieurs serveurs.</a:t>
              </a:r>
            </a:p>
          </p:txBody>
        </p:sp>
        <p:pic>
          <p:nvPicPr>
            <p:cNvPr id="7" name="Image 6">
              <a:extLst>
                <a:ext uri="{FF2B5EF4-FFF2-40B4-BE49-F238E27FC236}">
                  <a16:creationId xmlns:a16="http://schemas.microsoft.com/office/drawing/2014/main" id="{13CA1B5E-AF6A-B5EB-F876-FEB6FF529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306" y="3479334"/>
              <a:ext cx="475185" cy="475185"/>
            </a:xfrm>
            <a:prstGeom prst="rect">
              <a:avLst/>
            </a:prstGeom>
          </p:spPr>
        </p:pic>
      </p:grpSp>
    </p:spTree>
    <p:extLst>
      <p:ext uri="{BB962C8B-B14F-4D97-AF65-F5344CB8AC3E}">
        <p14:creationId xmlns:p14="http://schemas.microsoft.com/office/powerpoint/2010/main" val="112652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A25D-FE6E-5394-774F-DC00C0B691E1}"/>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73C5A6CE-65BE-AD89-EF20-37A1573B6165}"/>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CA62AB6A-35F2-703C-3ACE-274A85F62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06810110-4033-5CEE-8380-80C219209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032974" cy="845161"/>
          </a:xfrm>
          <a:prstGeom prst="rect">
            <a:avLst/>
          </a:prstGeom>
        </p:spPr>
      </p:pic>
      <p:sp>
        <p:nvSpPr>
          <p:cNvPr id="5" name="Rectangle 4">
            <a:extLst>
              <a:ext uri="{FF2B5EF4-FFF2-40B4-BE49-F238E27FC236}">
                <a16:creationId xmlns:a16="http://schemas.microsoft.com/office/drawing/2014/main" id="{FBCE95E7-B382-2B92-B6EB-C97842347F93}"/>
              </a:ext>
            </a:extLst>
          </p:cNvPr>
          <p:cNvSpPr/>
          <p:nvPr/>
        </p:nvSpPr>
        <p:spPr>
          <a:xfrm>
            <a:off x="419100" y="857359"/>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Dark</a:t>
            </a:r>
            <a:r>
              <a:rPr lang="fr-FR" dirty="0">
                <a:solidFill>
                  <a:prstClr val="black">
                    <a:lumMod val="85000"/>
                    <a:lumOff val="15000"/>
                  </a:prstClr>
                </a:solidFill>
                <a:latin typeface="Arial" panose="020B0604020202020204" pitchFamily="34" charset="0"/>
                <a:cs typeface="Arial" panose="020B0604020202020204" pitchFamily="34" charset="0"/>
              </a:rPr>
              <a:t>w</a:t>
            </a:r>
            <a:r>
              <a:rPr kumimoji="0" lang="fr-FR" sz="1800" b="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eb</a:t>
            </a: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Darknet ? Définition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75CE7A9F-4F7A-A88B-3C0A-B6E7D2561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700" y="1751615"/>
            <a:ext cx="5715000" cy="3810000"/>
          </a:xfrm>
          <a:prstGeom prst="rect">
            <a:avLst/>
          </a:prstGeom>
        </p:spPr>
      </p:pic>
      <p:sp>
        <p:nvSpPr>
          <p:cNvPr id="8" name="ZoneTexte 7">
            <a:extLst>
              <a:ext uri="{FF2B5EF4-FFF2-40B4-BE49-F238E27FC236}">
                <a16:creationId xmlns:a16="http://schemas.microsoft.com/office/drawing/2014/main" id="{AAE1909B-BE32-053F-F2F4-D0F4E344CBFF}"/>
              </a:ext>
            </a:extLst>
          </p:cNvPr>
          <p:cNvSpPr txBox="1"/>
          <p:nvPr/>
        </p:nvSpPr>
        <p:spPr>
          <a:xfrm>
            <a:off x="452405" y="1750232"/>
            <a:ext cx="5032616" cy="1200329"/>
          </a:xfrm>
          <a:prstGeom prst="rect">
            <a:avLst/>
          </a:prstGeom>
          <a:noFill/>
          <a:ln w="25400">
            <a:solidFill>
              <a:schemeClr val="accent1"/>
            </a:solidFill>
          </a:ln>
        </p:spPr>
        <p:txBody>
          <a:bodyPr wrap="square" rtlCol="0">
            <a:spAutoFit/>
          </a:bodyPr>
          <a:lstStyle/>
          <a:p>
            <a:r>
              <a:rPr lang="fr-FR" b="1" dirty="0"/>
              <a:t>Surface Web:</a:t>
            </a:r>
          </a:p>
          <a:p>
            <a:r>
              <a:rPr lang="fr-FR" dirty="0">
                <a:solidFill>
                  <a:srgbClr val="000000"/>
                </a:solidFill>
                <a:latin typeface="Gill Sans"/>
              </a:rPr>
              <a:t>« </a:t>
            </a:r>
            <a:r>
              <a:rPr lang="fr-FR" b="0" i="0" dirty="0">
                <a:solidFill>
                  <a:srgbClr val="000000"/>
                </a:solidFill>
                <a:effectLst/>
                <a:latin typeface="Gill Sans"/>
              </a:rPr>
              <a:t>le web de tous les jours » il représente tout ce qui peut être indexé par un moteur de recherche typique comme Google, Bing ou Yahoo. </a:t>
            </a:r>
            <a:endParaRPr lang="fr-FR" dirty="0"/>
          </a:p>
        </p:txBody>
      </p:sp>
      <p:sp>
        <p:nvSpPr>
          <p:cNvPr id="10" name="ZoneTexte 9">
            <a:extLst>
              <a:ext uri="{FF2B5EF4-FFF2-40B4-BE49-F238E27FC236}">
                <a16:creationId xmlns:a16="http://schemas.microsoft.com/office/drawing/2014/main" id="{D3843A99-0DF4-A687-9D9B-9241CC67EC02}"/>
              </a:ext>
            </a:extLst>
          </p:cNvPr>
          <p:cNvSpPr txBox="1"/>
          <p:nvPr/>
        </p:nvSpPr>
        <p:spPr>
          <a:xfrm>
            <a:off x="452405" y="3056450"/>
            <a:ext cx="5032616" cy="1200329"/>
          </a:xfrm>
          <a:prstGeom prst="rect">
            <a:avLst/>
          </a:prstGeom>
          <a:noFill/>
          <a:ln w="25400">
            <a:solidFill>
              <a:schemeClr val="accent1"/>
            </a:solidFill>
          </a:ln>
        </p:spPr>
        <p:txBody>
          <a:bodyPr wrap="square" rtlCol="0">
            <a:spAutoFit/>
          </a:bodyPr>
          <a:lstStyle/>
          <a:p>
            <a:r>
              <a:rPr lang="fr-FR" b="1" dirty="0" err="1"/>
              <a:t>Deepweb</a:t>
            </a:r>
            <a:r>
              <a:rPr lang="fr-FR" b="1" dirty="0"/>
              <a:t>:</a:t>
            </a:r>
          </a:p>
          <a:p>
            <a:r>
              <a:rPr lang="fr-FR" b="0" i="0" dirty="0">
                <a:solidFill>
                  <a:srgbClr val="000000"/>
                </a:solidFill>
                <a:effectLst/>
                <a:latin typeface="Gill Sans"/>
              </a:rPr>
              <a:t>est constitué de toutes les pages qui </a:t>
            </a:r>
            <a:r>
              <a:rPr lang="fr-FR" b="1" i="1" dirty="0">
                <a:solidFill>
                  <a:srgbClr val="000000"/>
                </a:solidFill>
                <a:effectLst/>
                <a:latin typeface="Gill Sans"/>
              </a:rPr>
              <a:t>ne sont pas indexées</a:t>
            </a:r>
            <a:r>
              <a:rPr lang="fr-FR" b="0" i="0" dirty="0">
                <a:solidFill>
                  <a:srgbClr val="000000"/>
                </a:solidFill>
                <a:effectLst/>
                <a:latin typeface="Gill Sans"/>
              </a:rPr>
              <a:t> par les moteurs de recherche mais qui ne sont pas cachées et qui restent accessibles</a:t>
            </a:r>
            <a:endParaRPr lang="fr-FR" dirty="0"/>
          </a:p>
        </p:txBody>
      </p:sp>
      <p:sp>
        <p:nvSpPr>
          <p:cNvPr id="11" name="ZoneTexte 10">
            <a:extLst>
              <a:ext uri="{FF2B5EF4-FFF2-40B4-BE49-F238E27FC236}">
                <a16:creationId xmlns:a16="http://schemas.microsoft.com/office/drawing/2014/main" id="{A4D682DB-CA88-69B2-4AA5-56C52B75A26C}"/>
              </a:ext>
            </a:extLst>
          </p:cNvPr>
          <p:cNvSpPr txBox="1"/>
          <p:nvPr/>
        </p:nvSpPr>
        <p:spPr>
          <a:xfrm>
            <a:off x="452405" y="4361286"/>
            <a:ext cx="5032616" cy="1200329"/>
          </a:xfrm>
          <a:prstGeom prst="rect">
            <a:avLst/>
          </a:prstGeom>
          <a:noFill/>
          <a:ln w="25400">
            <a:solidFill>
              <a:schemeClr val="accent1"/>
            </a:solidFill>
          </a:ln>
        </p:spPr>
        <p:txBody>
          <a:bodyPr wrap="square" rtlCol="0">
            <a:spAutoFit/>
          </a:bodyPr>
          <a:lstStyle/>
          <a:p>
            <a:r>
              <a:rPr lang="fr-FR" b="1" dirty="0" err="1"/>
              <a:t>Dark</a:t>
            </a:r>
            <a:r>
              <a:rPr lang="fr-FR" b="1" dirty="0"/>
              <a:t> Web:</a:t>
            </a:r>
          </a:p>
          <a:p>
            <a:r>
              <a:rPr lang="fr-FR" b="0" i="0" dirty="0">
                <a:solidFill>
                  <a:srgbClr val="000000"/>
                </a:solidFill>
                <a:effectLst/>
                <a:latin typeface="Gill Sans"/>
              </a:rPr>
              <a:t>est la partie du </a:t>
            </a:r>
            <a:r>
              <a:rPr lang="fr-FR" b="0" i="0" dirty="0" err="1">
                <a:solidFill>
                  <a:srgbClr val="000000"/>
                </a:solidFill>
                <a:effectLst/>
                <a:latin typeface="Gill Sans"/>
              </a:rPr>
              <a:t>deepweb</a:t>
            </a:r>
            <a:r>
              <a:rPr lang="fr-FR" b="0" i="0" dirty="0">
                <a:solidFill>
                  <a:srgbClr val="000000"/>
                </a:solidFill>
                <a:effectLst/>
                <a:latin typeface="Gill Sans"/>
              </a:rPr>
              <a:t> qui est </a:t>
            </a:r>
            <a:r>
              <a:rPr lang="fr-FR" b="1" i="0" dirty="0">
                <a:solidFill>
                  <a:srgbClr val="000000"/>
                </a:solidFill>
                <a:effectLst/>
                <a:latin typeface="Gill Sans"/>
              </a:rPr>
              <a:t>cachée</a:t>
            </a:r>
            <a:r>
              <a:rPr lang="fr-FR" b="0" i="0" dirty="0">
                <a:solidFill>
                  <a:srgbClr val="000000"/>
                </a:solidFill>
                <a:effectLst/>
                <a:latin typeface="Gill Sans"/>
              </a:rPr>
              <a:t> et que seules des navigateurs darknet (comme TOR </a:t>
            </a:r>
            <a:r>
              <a:rPr lang="fr-FR" b="0" i="0" dirty="0" err="1">
                <a:solidFill>
                  <a:srgbClr val="000000"/>
                </a:solidFill>
                <a:effectLst/>
                <a:latin typeface="Gill Sans"/>
              </a:rPr>
              <a:t>BROWSER,Freenet</a:t>
            </a:r>
            <a:r>
              <a:rPr lang="fr-FR" b="0" i="0" dirty="0">
                <a:solidFill>
                  <a:srgbClr val="000000"/>
                </a:solidFill>
                <a:effectLst/>
                <a:latin typeface="Gill Sans"/>
              </a:rPr>
              <a:t>, </a:t>
            </a:r>
            <a:r>
              <a:rPr lang="fr-FR" b="0" i="0" dirty="0" err="1">
                <a:solidFill>
                  <a:srgbClr val="000000"/>
                </a:solidFill>
                <a:effectLst/>
                <a:latin typeface="Gill Sans"/>
              </a:rPr>
              <a:t>Zeronet</a:t>
            </a:r>
            <a:r>
              <a:rPr lang="fr-FR" b="0" i="0" dirty="0">
                <a:solidFill>
                  <a:srgbClr val="000000"/>
                </a:solidFill>
                <a:effectLst/>
                <a:latin typeface="Gill Sans"/>
              </a:rPr>
              <a:t>, …) pourront accéder.</a:t>
            </a:r>
            <a:endParaRPr lang="fr-FR" dirty="0"/>
          </a:p>
        </p:txBody>
      </p:sp>
      <p:sp>
        <p:nvSpPr>
          <p:cNvPr id="12" name="ZoneTexte 11">
            <a:extLst>
              <a:ext uri="{FF2B5EF4-FFF2-40B4-BE49-F238E27FC236}">
                <a16:creationId xmlns:a16="http://schemas.microsoft.com/office/drawing/2014/main" id="{EB7F3AAC-5E72-C75C-E52D-3A8CE0F662A2}"/>
              </a:ext>
            </a:extLst>
          </p:cNvPr>
          <p:cNvSpPr txBox="1"/>
          <p:nvPr/>
        </p:nvSpPr>
        <p:spPr>
          <a:xfrm>
            <a:off x="9425803" y="1520647"/>
            <a:ext cx="2128532" cy="253916"/>
          </a:xfrm>
          <a:prstGeom prst="rect">
            <a:avLst/>
          </a:prstGeom>
          <a:noFill/>
        </p:spPr>
        <p:txBody>
          <a:bodyPr wrap="square" rtlCol="0">
            <a:spAutoFit/>
          </a:bodyPr>
          <a:lstStyle/>
          <a:p>
            <a:r>
              <a:rPr lang="fr-FR" sz="1050" dirty="0">
                <a:hlinkClick r:id="rId5"/>
              </a:rPr>
              <a:t>remerciements à darknet-tor.com</a:t>
            </a:r>
            <a:endParaRPr lang="fr-FR" sz="1050" dirty="0"/>
          </a:p>
        </p:txBody>
      </p:sp>
      <p:sp>
        <p:nvSpPr>
          <p:cNvPr id="13" name="ZoneTexte 12">
            <a:extLst>
              <a:ext uri="{FF2B5EF4-FFF2-40B4-BE49-F238E27FC236}">
                <a16:creationId xmlns:a16="http://schemas.microsoft.com/office/drawing/2014/main" id="{7B96EF92-DD16-9BF8-BF7D-6FED7E912E1B}"/>
              </a:ext>
            </a:extLst>
          </p:cNvPr>
          <p:cNvSpPr txBox="1"/>
          <p:nvPr/>
        </p:nvSpPr>
        <p:spPr>
          <a:xfrm>
            <a:off x="419100" y="5792583"/>
            <a:ext cx="11246904" cy="69965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sz="1600" b="1" dirty="0"/>
              <a:t>Darknet </a:t>
            </a:r>
            <a:r>
              <a:rPr lang="fr-FR" sz="1600" dirty="0"/>
              <a:t>ensemble de réseaux et de technologies utilisés pour partager du contenu numérique. Il permet un partage </a:t>
            </a:r>
            <a:r>
              <a:rPr lang="fr-FR" sz="1600" b="1" dirty="0"/>
              <a:t>anonyme, chiffré, sans divulgation des adresses </a:t>
            </a:r>
            <a:r>
              <a:rPr lang="fr-FR" sz="1600" b="1" dirty="0" err="1"/>
              <a:t>IPs</a:t>
            </a:r>
            <a:r>
              <a:rPr lang="fr-FR" sz="1600" b="1" dirty="0"/>
              <a:t> </a:t>
            </a:r>
            <a:r>
              <a:rPr lang="fr-FR" sz="1600" dirty="0"/>
              <a:t>de chacun, grâce à des protocoles spécifiques tel que </a:t>
            </a:r>
            <a:r>
              <a:rPr lang="fr-FR" sz="1600" b="1" dirty="0"/>
              <a:t>Tor</a:t>
            </a:r>
          </a:p>
        </p:txBody>
      </p:sp>
    </p:spTree>
    <p:extLst>
      <p:ext uri="{BB962C8B-B14F-4D97-AF65-F5344CB8AC3E}">
        <p14:creationId xmlns:p14="http://schemas.microsoft.com/office/powerpoint/2010/main" val="5965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0A6A6-6DB7-7E40-A0CB-5C93F7499F45}"/>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ECD4DCF7-6EC6-ADE2-F020-846A67822A72}"/>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C17FCEB8-1638-085A-6F3F-6BC5EFCDE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A2411504-0590-198A-0A07-28528AD1D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009040" cy="825579"/>
          </a:xfrm>
          <a:prstGeom prst="rect">
            <a:avLst/>
          </a:prstGeom>
        </p:spPr>
      </p:pic>
      <p:sp>
        <p:nvSpPr>
          <p:cNvPr id="4" name="ZoneTexte 3">
            <a:extLst>
              <a:ext uri="{FF2B5EF4-FFF2-40B4-BE49-F238E27FC236}">
                <a16:creationId xmlns:a16="http://schemas.microsoft.com/office/drawing/2014/main" id="{F2B3B3E8-191C-632E-F629-53973606692E}"/>
              </a:ext>
            </a:extLst>
          </p:cNvPr>
          <p:cNvSpPr txBox="1"/>
          <p:nvPr/>
        </p:nvSpPr>
        <p:spPr>
          <a:xfrm>
            <a:off x="209725" y="1044082"/>
            <a:ext cx="11563175" cy="6217087"/>
          </a:xfrm>
          <a:prstGeom prst="rect">
            <a:avLst/>
          </a:prstGeom>
          <a:noFill/>
        </p:spPr>
        <p:txBody>
          <a:bodyPr wrap="square" rtlCol="0">
            <a:spAutoFit/>
          </a:bodyPr>
          <a:lstStyle/>
          <a:p>
            <a:pPr lvl="2">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Principe de Tor</a:t>
            </a:r>
          </a:p>
          <a:p>
            <a:pPr marL="1257300" lvl="2" indent="-342900">
              <a:buFont typeface="Arial" panose="020B0604020202020204" pitchFamily="34" charset="0"/>
              <a:buChar char="•"/>
              <a:defRPr/>
            </a:pPr>
            <a:r>
              <a:rPr lang="fr-FR" sz="2000" b="0" i="0" dirty="0">
                <a:solidFill>
                  <a:srgbClr val="212529"/>
                </a:solidFill>
                <a:effectLst/>
                <a:latin typeface="Source Sans Pro" panose="020B0503030403020204" pitchFamily="34" charset="0"/>
              </a:rPr>
              <a:t>Tor est un réseau de tunnels virtuels qui vous permet d’améliorer la confidentialité, la protection de vos données personnelles et votre sécurité sur Internet. Tor fonctionne en acheminant votre trafic par trois serveurs aléatoires (aussi appelés </a:t>
            </a:r>
            <a:r>
              <a:rPr lang="fr-FR" sz="2000" b="0" i="1" dirty="0">
                <a:solidFill>
                  <a:srgbClr val="212529"/>
                </a:solidFill>
                <a:effectLst/>
                <a:latin typeface="Source Sans Pro" panose="020B0503030403020204" pitchFamily="34" charset="0"/>
              </a:rPr>
              <a:t>relais</a:t>
            </a:r>
            <a:r>
              <a:rPr lang="fr-FR" sz="2000" b="0" i="0" dirty="0">
                <a:solidFill>
                  <a:srgbClr val="212529"/>
                </a:solidFill>
                <a:effectLst/>
                <a:latin typeface="Source Sans Pro" panose="020B0503030403020204" pitchFamily="34" charset="0"/>
              </a:rPr>
              <a:t>) dans le réseau Tor. Le dernier relais du circuit (le « relais de sortie ») envoie ensuite le trafic vers l’Internet public.</a:t>
            </a:r>
          </a:p>
          <a:p>
            <a:pPr marL="1257300" lvl="2" indent="-342900">
              <a:buFont typeface="Arial" panose="020B0604020202020204" pitchFamily="34" charset="0"/>
              <a:buChar char="•"/>
              <a:defRPr/>
            </a:pPr>
            <a:r>
              <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rPr>
              <a:t>Le logo de Tor est un oignon (</a:t>
            </a:r>
            <a:r>
              <a:rPr kumimoji="0" lang="fr-FR" sz="2000" u="none" strike="noStrike" kern="1200" cap="none" spc="0" normalizeH="0" baseline="0" noProof="0" dirty="0" err="1">
                <a:ln>
                  <a:noFill/>
                </a:ln>
                <a:solidFill>
                  <a:srgbClr val="212529"/>
                </a:solidFill>
                <a:uLnTx/>
                <a:uFillTx/>
                <a:latin typeface="Source Sans Pro" panose="020B0503030403020204" pitchFamily="34" charset="0"/>
                <a:ea typeface="+mn-ea"/>
                <a:cs typeface="Arial" panose="020B0604020202020204" pitchFamily="34" charset="0"/>
              </a:rPr>
              <a:t>onion</a:t>
            </a:r>
            <a:r>
              <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rPr>
              <a:t>) pour symboliser les couches successives</a:t>
            </a:r>
          </a:p>
          <a:p>
            <a:pPr lvl="6">
              <a:defRPr/>
            </a:pPr>
            <a:r>
              <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rPr>
              <a:t>					</a:t>
            </a:r>
            <a:r>
              <a:rPr kumimoji="0" lang="fr-FR" sz="11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rPr>
              <a:t>remerciement https://tb-manual.torproject.org/fr/about/</a:t>
            </a:r>
          </a:p>
          <a:p>
            <a:pPr marL="1257300" lvl="2" indent="-342900">
              <a:buFont typeface="Arial" panose="020B0604020202020204" pitchFamily="34" charset="0"/>
              <a:buChar char="•"/>
              <a:defRPr/>
            </a:pPr>
            <a:endParaRPr lang="fr-FR" sz="2000" dirty="0">
              <a:solidFill>
                <a:srgbClr val="212529"/>
              </a:solidFill>
              <a:latin typeface="Source Sans Pro" panose="020B0503030403020204" pitchFamily="34" charset="0"/>
              <a:cs typeface="Arial" panose="020B0604020202020204" pitchFamily="34" charset="0"/>
            </a:endParaRPr>
          </a:p>
          <a:p>
            <a:pPr marL="1257300" lvl="2" indent="-342900">
              <a:buFont typeface="Arial" panose="020B0604020202020204" pitchFamily="34" charset="0"/>
              <a:buChar char="•"/>
              <a:defRPr/>
            </a:pPr>
            <a:endPar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endParaRPr>
          </a:p>
          <a:p>
            <a:pPr marL="1257300" lvl="2" indent="-342900">
              <a:buFont typeface="Arial" panose="020B0604020202020204" pitchFamily="34" charset="0"/>
              <a:buChar char="•"/>
              <a:defRPr/>
            </a:pPr>
            <a:endPar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endParaRPr>
          </a:p>
          <a:p>
            <a:pPr lvl="2">
              <a:defRPr/>
            </a:pPr>
            <a:endPar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endParaRPr>
          </a:p>
          <a:p>
            <a:pPr lvl="2">
              <a:defRPr/>
            </a:pPr>
            <a:endParaRPr lang="fr-FR" sz="2000" dirty="0">
              <a:solidFill>
                <a:srgbClr val="212529"/>
              </a:solidFill>
              <a:latin typeface="Source Sans Pro" panose="020B0503030403020204" pitchFamily="34" charset="0"/>
              <a:cs typeface="Arial" panose="020B0604020202020204" pitchFamily="34" charset="0"/>
            </a:endParaRPr>
          </a:p>
          <a:p>
            <a:pPr lvl="2">
              <a:defRPr/>
            </a:pPr>
            <a:r>
              <a:rPr kumimoji="0" lang="fr-FR" sz="2000" u="none" strike="noStrike" kern="1200" cap="none" spc="0" normalizeH="0" baseline="0" noProof="0" dirty="0">
                <a:ln>
                  <a:noFill/>
                </a:ln>
                <a:solidFill>
                  <a:srgbClr val="212529"/>
                </a:solidFill>
                <a:uLnTx/>
                <a:uFillTx/>
                <a:latin typeface="Source Sans Pro" panose="020B0503030403020204" pitchFamily="34" charset="0"/>
                <a:ea typeface="+mn-ea"/>
                <a:cs typeface="Arial" panose="020B0604020202020204" pitchFamily="34" charset="0"/>
              </a:rPr>
              <a:t>	De ce faite le temps de réponse des pages peut être long.</a:t>
            </a:r>
          </a:p>
          <a:p>
            <a:pPr lvl="2">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lvl="0" indent="-342900">
              <a:buFont typeface="Wingdings" panose="05000000000000000000" pitchFamily="2" charset="2"/>
              <a:buChar char="q"/>
              <a:defRPr/>
            </a:pPr>
            <a:r>
              <a:rPr lang="fr-FR" sz="2000" dirty="0">
                <a:solidFill>
                  <a:prstClr val="black"/>
                </a:solidFill>
                <a:latin typeface="Arial" panose="020B0604020202020204" pitchFamily="34" charset="0"/>
                <a:cs typeface="Arial" panose="020B0604020202020204" pitchFamily="34" charset="0"/>
              </a:rPr>
              <a:t>Origine du navigateur Internet  Tor</a:t>
            </a:r>
          </a:p>
          <a:p>
            <a:pPr marL="1257300" lvl="2" indent="-342900">
              <a:buFont typeface="Arial" panose="020B0604020202020204" pitchFamily="34" charset="0"/>
              <a:buChar char="•"/>
              <a:defRPr/>
            </a:pPr>
            <a:r>
              <a:rPr lang="fr-FR" sz="2000" dirty="0">
                <a:solidFill>
                  <a:prstClr val="black"/>
                </a:solidFill>
                <a:latin typeface="Arial" panose="020B0604020202020204" pitchFamily="34" charset="0"/>
                <a:cs typeface="Arial" panose="020B0604020202020204" pitchFamily="34" charset="0"/>
              </a:rPr>
              <a:t>Créé dans les années 1990 par </a:t>
            </a:r>
            <a:r>
              <a:rPr lang="fr-FR" sz="2000" dirty="0">
                <a:solidFill>
                  <a:srgbClr val="212121"/>
                </a:solidFill>
                <a:latin typeface="Source Sans Pro" panose="020B0503030403020204" pitchFamily="34" charset="0"/>
              </a:rPr>
              <a:t>le US Naval </a:t>
            </a:r>
            <a:r>
              <a:rPr lang="fr-FR" sz="2000" dirty="0" err="1">
                <a:solidFill>
                  <a:srgbClr val="212121"/>
                </a:solidFill>
                <a:latin typeface="Source Sans Pro" panose="020B0503030403020204" pitchFamily="34" charset="0"/>
              </a:rPr>
              <a:t>Research</a:t>
            </a:r>
            <a:r>
              <a:rPr lang="fr-FR" sz="2000" dirty="0">
                <a:solidFill>
                  <a:srgbClr val="212121"/>
                </a:solidFill>
                <a:latin typeface="Source Sans Pro" panose="020B0503030403020204" pitchFamily="34" charset="0"/>
              </a:rPr>
              <a:t> </a:t>
            </a:r>
            <a:r>
              <a:rPr lang="fr-FR" sz="2000" dirty="0" err="1">
                <a:solidFill>
                  <a:srgbClr val="212121"/>
                </a:solidFill>
                <a:latin typeface="Source Sans Pro" panose="020B0503030403020204" pitchFamily="34" charset="0"/>
              </a:rPr>
              <a:t>Laboratory</a:t>
            </a:r>
            <a:r>
              <a:rPr lang="fr-FR" sz="2000" dirty="0">
                <a:solidFill>
                  <a:srgbClr val="212121"/>
                </a:solidFill>
                <a:latin typeface="Source Sans Pro" panose="020B0503030403020204" pitchFamily="34" charset="0"/>
              </a:rPr>
              <a:t> (contexte militaire).</a:t>
            </a:r>
          </a:p>
          <a:p>
            <a:pPr marL="1257300" lvl="2" indent="-342900">
              <a:buFont typeface="Arial" panose="020B0604020202020204" pitchFamily="34" charset="0"/>
              <a:buChar char="•"/>
              <a:defRPr/>
            </a:pPr>
            <a:r>
              <a:rPr lang="fr-FR" sz="2000" dirty="0">
                <a:solidFill>
                  <a:srgbClr val="212121"/>
                </a:solidFill>
                <a:latin typeface="Source Sans Pro" panose="020B0503030403020204" pitchFamily="34" charset="0"/>
              </a:rPr>
              <a:t>Il passe sous licence libre en 2004 puis devient un projet Open Source en 2006</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ADB0A2F-F0DD-12E5-606C-0432556E67C4}"/>
              </a:ext>
            </a:extLst>
          </p:cNvPr>
          <p:cNvSpPr/>
          <p:nvPr/>
        </p:nvSpPr>
        <p:spPr>
          <a:xfrm>
            <a:off x="229299" y="825579"/>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Accès au Darknet avec 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87A574FF-A7DE-6688-33F1-F130EE25E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319" y="-77056"/>
            <a:ext cx="1458450" cy="882746"/>
          </a:xfrm>
          <a:prstGeom prst="rect">
            <a:avLst/>
          </a:prstGeom>
        </p:spPr>
      </p:pic>
      <p:pic>
        <p:nvPicPr>
          <p:cNvPr id="10" name="Image 9">
            <a:extLst>
              <a:ext uri="{FF2B5EF4-FFF2-40B4-BE49-F238E27FC236}">
                <a16:creationId xmlns:a16="http://schemas.microsoft.com/office/drawing/2014/main" id="{3A388BDA-5DB6-CB6D-F033-27780C0CA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660" y="3252884"/>
            <a:ext cx="4748169" cy="1746953"/>
          </a:xfrm>
          <a:prstGeom prst="rect">
            <a:avLst/>
          </a:prstGeom>
        </p:spPr>
      </p:pic>
    </p:spTree>
    <p:extLst>
      <p:ext uri="{BB962C8B-B14F-4D97-AF65-F5344CB8AC3E}">
        <p14:creationId xmlns:p14="http://schemas.microsoft.com/office/powerpoint/2010/main" val="107776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1188-7296-1357-7FC8-EB66AC5DCF49}"/>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2F2AE535-A964-779C-73B8-CC148CD86967}"/>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710A07E0-25CA-2D19-E369-491A14D43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379D9227-3586-CC33-4A3D-4FD65F0EB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009040" cy="825579"/>
          </a:xfrm>
          <a:prstGeom prst="rect">
            <a:avLst/>
          </a:prstGeom>
        </p:spPr>
      </p:pic>
      <p:sp>
        <p:nvSpPr>
          <p:cNvPr id="4" name="ZoneTexte 3">
            <a:extLst>
              <a:ext uri="{FF2B5EF4-FFF2-40B4-BE49-F238E27FC236}">
                <a16:creationId xmlns:a16="http://schemas.microsoft.com/office/drawing/2014/main" id="{FB9BAFBD-7336-F3FC-BEB3-D9DF7110CF1C}"/>
              </a:ext>
            </a:extLst>
          </p:cNvPr>
          <p:cNvSpPr txBox="1"/>
          <p:nvPr/>
        </p:nvSpPr>
        <p:spPr>
          <a:xfrm>
            <a:off x="209725" y="1044082"/>
            <a:ext cx="11643919"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Installation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212529"/>
                </a:solidFill>
                <a:effectLst/>
                <a:uLnTx/>
                <a:uFillTx/>
                <a:latin typeface="Source Sans Pro" panose="020B0503030403020204" pitchFamily="34" charset="0"/>
                <a:ea typeface="+mn-ea"/>
                <a:cs typeface="+mn-cs"/>
              </a:rPr>
              <a:t>Le navigateur Tor</a:t>
            </a:r>
            <a:r>
              <a:rPr lang="fr-FR" sz="2000" dirty="0">
                <a:solidFill>
                  <a:srgbClr val="212529"/>
                </a:solidFill>
                <a:latin typeface="Source Sans Pro" panose="020B0503030403020204" pitchFamily="34" charset="0"/>
              </a:rPr>
              <a:t> est basé sur Firefox avec quelques extensions.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212529"/>
                </a:solidFill>
                <a:effectLst/>
                <a:uLnTx/>
                <a:uFillTx/>
                <a:latin typeface="Source Sans Pro" panose="020B0503030403020204" pitchFamily="34" charset="0"/>
                <a:ea typeface="+mn-ea"/>
                <a:cs typeface="+mn-cs"/>
              </a:rPr>
              <a:t>Disponible sur Windows, </a:t>
            </a:r>
            <a:r>
              <a:rPr kumimoji="0" lang="fr-FR" sz="2000" b="0" i="0" u="none" strike="noStrike" kern="1200" cap="none" spc="0" normalizeH="0" baseline="0" noProof="0" dirty="0" err="1">
                <a:ln>
                  <a:noFill/>
                </a:ln>
                <a:solidFill>
                  <a:srgbClr val="212529"/>
                </a:solidFill>
                <a:effectLst/>
                <a:uLnTx/>
                <a:uFillTx/>
                <a:latin typeface="Source Sans Pro" panose="020B0503030403020204" pitchFamily="34" charset="0"/>
                <a:ea typeface="+mn-ea"/>
                <a:cs typeface="+mn-cs"/>
              </a:rPr>
              <a:t>macOS</a:t>
            </a:r>
            <a:r>
              <a:rPr kumimoji="0" lang="fr-FR" sz="2000" b="0" i="0" u="none" strike="noStrike" kern="1200" cap="none" spc="0" normalizeH="0" baseline="0" noProof="0" dirty="0">
                <a:ln>
                  <a:noFill/>
                </a:ln>
                <a:solidFill>
                  <a:srgbClr val="212529"/>
                </a:solidFill>
                <a:effectLst/>
                <a:uLnTx/>
                <a:uFillTx/>
                <a:latin typeface="Source Sans Pro" panose="020B0503030403020204" pitchFamily="34" charset="0"/>
                <a:ea typeface="+mn-ea"/>
                <a:cs typeface="+mn-cs"/>
              </a:rPr>
              <a:t>, Linux, Android allez sur </a:t>
            </a:r>
            <a:r>
              <a:rPr kumimoji="0" lang="fr-FR" sz="1400" b="0" i="0" u="none" strike="noStrike" kern="1200" cap="none" spc="0" normalizeH="0" baseline="0" noProof="0" dirty="0">
                <a:ln>
                  <a:noFill/>
                </a:ln>
                <a:solidFill>
                  <a:srgbClr val="212529"/>
                </a:solidFill>
                <a:effectLst/>
                <a:uLnTx/>
                <a:uFillTx/>
                <a:latin typeface="Source Sans Pro" panose="020B0503030403020204" pitchFamily="34" charset="0"/>
                <a:ea typeface="+mn-ea"/>
                <a:cs typeface="+mn-cs"/>
                <a:hlinkClick r:id="rId4"/>
              </a:rPr>
              <a:t>https://www.torproject.org/fr/download/</a:t>
            </a:r>
            <a:endParaRPr kumimoji="0" lang="fr-FR" sz="1400" b="0" i="0" u="none" strike="noStrike" kern="1200" cap="none" spc="0" normalizeH="0" baseline="0" noProof="0" dirty="0">
              <a:ln>
                <a:noFill/>
              </a:ln>
              <a:solidFill>
                <a:srgbClr val="212529"/>
              </a:solidFill>
              <a:effectLst/>
              <a:uLnTx/>
              <a:uFillTx/>
              <a:latin typeface="Source Sans Pro" panose="020B0503030403020204" pitchFamily="34"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dirty="0">
                <a:solidFill>
                  <a:srgbClr val="212529"/>
                </a:solidFill>
                <a:latin typeface="Source Sans Pro" panose="020B0503030403020204" pitchFamily="34" charset="0"/>
                <a:cs typeface="Arial" panose="020B0604020202020204" pitchFamily="34" charset="0"/>
              </a:rPr>
              <a:t>Conseils d’installation sur </a:t>
            </a:r>
            <a:r>
              <a:rPr lang="fr-FR" sz="1400" dirty="0">
                <a:solidFill>
                  <a:srgbClr val="212529"/>
                </a:solidFill>
                <a:latin typeface="Source Sans Pro" panose="020B0503030403020204" pitchFamily="34" charset="0"/>
                <a:cs typeface="Arial" panose="020B0604020202020204" pitchFamily="34" charset="0"/>
                <a:hlinkClick r:id="rId5"/>
              </a:rPr>
              <a:t>https://tb-manual.torproject.org/fr/installation/</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Démarrage de Tor</a:t>
            </a:r>
          </a:p>
          <a:p>
            <a:pPr marL="1257300" lvl="2" indent="-342900">
              <a:buFont typeface="Arial" panose="020B0604020202020204" pitchFamily="34" charset="0"/>
              <a:buChar char="•"/>
              <a:defRPr/>
            </a:pPr>
            <a:r>
              <a:rPr lang="fr-FR" sz="2000" dirty="0">
                <a:solidFill>
                  <a:srgbClr val="212529"/>
                </a:solidFill>
                <a:latin typeface="Source Sans Pro" panose="020B0503030403020204" pitchFamily="34" charset="0"/>
              </a:rPr>
              <a:t>Cliquez sur « </a:t>
            </a:r>
            <a:r>
              <a:rPr lang="fr-FR" sz="2000" b="1" dirty="0" err="1">
                <a:solidFill>
                  <a:srgbClr val="212529"/>
                </a:solidFill>
                <a:latin typeface="Source Sans Pro" panose="020B0503030403020204" pitchFamily="34" charset="0"/>
              </a:rPr>
              <a:t>Connect</a:t>
            </a:r>
            <a:r>
              <a:rPr lang="fr-FR" sz="2000" dirty="0">
                <a:solidFill>
                  <a:srgbClr val="212529"/>
                </a:solidFill>
                <a:latin typeface="Source Sans Pro" panose="020B0503030403020204" pitchFamily="34" charset="0"/>
              </a:rPr>
              <a:t> » et vous serez sur le réseau 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2E6EBA2-411D-F4E4-B4AA-B017B35A3060}"/>
              </a:ext>
            </a:extLst>
          </p:cNvPr>
          <p:cNvSpPr/>
          <p:nvPr/>
        </p:nvSpPr>
        <p:spPr>
          <a:xfrm>
            <a:off x="229299" y="825579"/>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lang="fr-FR" dirty="0">
                <a:solidFill>
                  <a:prstClr val="black">
                    <a:lumMod val="85000"/>
                    <a:lumOff val="15000"/>
                  </a:prstClr>
                </a:solidFill>
                <a:latin typeface="Arial" panose="020B0604020202020204" pitchFamily="34" charset="0"/>
                <a:cs typeface="Arial" panose="020B0604020202020204" pitchFamily="34" charset="0"/>
              </a:rPr>
              <a:t>Installation et démarrage de Tor</a:t>
            </a:r>
            <a:endPar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B57EB662-DD20-1249-B51E-CF2590455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319" y="-77056"/>
            <a:ext cx="1458450" cy="882746"/>
          </a:xfrm>
          <a:prstGeom prst="rect">
            <a:avLst/>
          </a:prstGeom>
        </p:spPr>
      </p:pic>
      <p:pic>
        <p:nvPicPr>
          <p:cNvPr id="8" name="Image 7">
            <a:extLst>
              <a:ext uri="{FF2B5EF4-FFF2-40B4-BE49-F238E27FC236}">
                <a16:creationId xmlns:a16="http://schemas.microsoft.com/office/drawing/2014/main" id="{CA4E1178-BF66-4A23-71AC-8E0AF1D74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901" y="3993263"/>
            <a:ext cx="9044660" cy="2764069"/>
          </a:xfrm>
          <a:prstGeom prst="rect">
            <a:avLst/>
          </a:prstGeom>
        </p:spPr>
      </p:pic>
    </p:spTree>
    <p:extLst>
      <p:ext uri="{BB962C8B-B14F-4D97-AF65-F5344CB8AC3E}">
        <p14:creationId xmlns:p14="http://schemas.microsoft.com/office/powerpoint/2010/main" val="398437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677A1-5D10-1B5E-8D4C-4EE16344A200}"/>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44C01AE2-1851-42BA-7D73-C47B3BCDD55B}"/>
              </a:ext>
            </a:extLst>
          </p:cNvPr>
          <p:cNvSpPr>
            <a:spLocks noGrp="1"/>
          </p:cNvSpPr>
          <p:nvPr>
            <p:ph type="subTitle" idx="1"/>
          </p:nvPr>
        </p:nvSpPr>
        <p:spPr>
          <a:xfrm>
            <a:off x="209725" y="100668"/>
            <a:ext cx="11752976" cy="6757332"/>
          </a:xfrm>
        </p:spPr>
        <p:txBody>
          <a:bodyPr/>
          <a:lstStyle/>
          <a:p>
            <a:endParaRPr lang="fr-FR" dirty="0"/>
          </a:p>
          <a:p>
            <a:endParaRPr lang="fr-FR" dirty="0"/>
          </a:p>
          <a:p>
            <a:endParaRPr lang="fr-FR" dirty="0"/>
          </a:p>
        </p:txBody>
      </p:sp>
      <p:pic>
        <p:nvPicPr>
          <p:cNvPr id="9" name="Image 8">
            <a:extLst>
              <a:ext uri="{FF2B5EF4-FFF2-40B4-BE49-F238E27FC236}">
                <a16:creationId xmlns:a16="http://schemas.microsoft.com/office/drawing/2014/main" id="{334713B6-1858-CDB1-4BDE-B8A46ABE6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60889"/>
            <a:ext cx="1681205" cy="767050"/>
          </a:xfrm>
          <a:prstGeom prst="rect">
            <a:avLst/>
          </a:prstGeom>
        </p:spPr>
      </p:pic>
      <p:pic>
        <p:nvPicPr>
          <p:cNvPr id="2" name="Image 1">
            <a:extLst>
              <a:ext uri="{FF2B5EF4-FFF2-40B4-BE49-F238E27FC236}">
                <a16:creationId xmlns:a16="http://schemas.microsoft.com/office/drawing/2014/main" id="{F4EDE729-18AA-411D-606E-E572F1119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717" y="0"/>
            <a:ext cx="1009040" cy="825579"/>
          </a:xfrm>
          <a:prstGeom prst="rect">
            <a:avLst/>
          </a:prstGeom>
        </p:spPr>
      </p:pic>
      <p:sp>
        <p:nvSpPr>
          <p:cNvPr id="4" name="ZoneTexte 3">
            <a:extLst>
              <a:ext uri="{FF2B5EF4-FFF2-40B4-BE49-F238E27FC236}">
                <a16:creationId xmlns:a16="http://schemas.microsoft.com/office/drawing/2014/main" id="{69589DA3-DC83-0C2A-341F-CEF17E33124C}"/>
              </a:ext>
            </a:extLst>
          </p:cNvPr>
          <p:cNvSpPr txBox="1"/>
          <p:nvPr/>
        </p:nvSpPr>
        <p:spPr>
          <a:xfrm>
            <a:off x="209725" y="1044082"/>
            <a:ext cx="11643919" cy="578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sz="2000" dirty="0">
                <a:solidFill>
                  <a:prstClr val="black"/>
                </a:solidFill>
                <a:latin typeface="Arial" panose="020B0604020202020204" pitchFamily="34" charset="0"/>
                <a:cs typeface="Arial" panose="020B0604020202020204" pitchFamily="34" charset="0"/>
              </a:rPr>
              <a:t>Moteurs de recherche dans l’environnement Tor</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srgbClr val="212529"/>
                </a:solidFill>
                <a:effectLst/>
                <a:uLnTx/>
                <a:uFillTx/>
                <a:latin typeface="Source Sans Pro" panose="020B0503030403020204" pitchFamily="34" charset="0"/>
                <a:ea typeface="+mn-ea"/>
                <a:cs typeface="+mn-cs"/>
              </a:rPr>
              <a:t>Ahmia</a:t>
            </a:r>
            <a:r>
              <a:rPr kumimoji="0" lang="fr-FR" sz="2000" b="0" i="0" u="none" strike="noStrike" kern="1200" cap="none" spc="0" normalizeH="0" baseline="0" noProof="0" dirty="0">
                <a:ln>
                  <a:noFill/>
                </a:ln>
                <a:solidFill>
                  <a:srgbClr val="212529"/>
                </a:solidFill>
                <a:effectLst/>
                <a:uLnTx/>
                <a:uFillTx/>
                <a:latin typeface="Source Sans Pro" panose="020B0503030403020204" pitchFamily="34" charset="0"/>
                <a:ea typeface="+mn-ea"/>
                <a:cs typeface="+mn-cs"/>
              </a:rPr>
              <a:t> </a:t>
            </a:r>
            <a:r>
              <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hlinkClick r:id="rId4"/>
              </a:rPr>
              <a:t>http://juhanurmihxlp77nkq76byazcldy2hlmovfu2epvl5ankdibsot4csyd.onion/</a:t>
            </a:r>
            <a:endPar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0070C0"/>
              </a:solidFill>
              <a:effectLst/>
              <a:uLnTx/>
              <a:uFillTx/>
              <a:latin typeface="Source Sans Pro" panose="020B0503030403020204" pitchFamily="34"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dirty="0" err="1">
                <a:solidFill>
                  <a:srgbClr val="212529"/>
                </a:solidFill>
                <a:latin typeface="Source Sans Pro" panose="020B0503030403020204" pitchFamily="34" charset="0"/>
              </a:rPr>
              <a:t>Hidden</a:t>
            </a:r>
            <a:r>
              <a:rPr lang="fr-FR" sz="2000" dirty="0">
                <a:solidFill>
                  <a:srgbClr val="212529"/>
                </a:solidFill>
                <a:latin typeface="Source Sans Pro" panose="020B0503030403020204" pitchFamily="34" charset="0"/>
              </a:rPr>
              <a:t> Wiki </a:t>
            </a:r>
            <a:r>
              <a:rPr lang="fr-FR" sz="1200" dirty="0">
                <a:solidFill>
                  <a:srgbClr val="0070C0"/>
                </a:solidFill>
                <a:latin typeface="Source Sans Pro" panose="020B0503030403020204" pitchFamily="34" charset="0"/>
                <a:hlinkClick r:id="rId5"/>
              </a:rPr>
              <a:t>http://zqktlwiuavvvqqt4ybvgvi7tyo4hjl5xgfuvpdf6otjiycgwqbym2qad.onion/wiki/index.php/Main_Page</a:t>
            </a: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solidFill>
                <a:srgbClr val="0070C0"/>
              </a:solidFill>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2C775F7-3746-1867-3E4E-02CFCEF33776}"/>
              </a:ext>
            </a:extLst>
          </p:cNvPr>
          <p:cNvSpPr/>
          <p:nvPr/>
        </p:nvSpPr>
        <p:spPr>
          <a:xfrm>
            <a:off x="229299" y="825579"/>
            <a:ext cx="11023600" cy="42223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surfer sur le réseau Tor (.</a:t>
            </a:r>
            <a:r>
              <a:rPr kumimoji="0" lang="fr-FR" sz="1800" b="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onion</a:t>
            </a:r>
            <a:r>
              <a:rPr kumimoji="0" lang="fr-FR"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077549AB-D07B-7C48-12A3-40B8E8634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319" y="-77056"/>
            <a:ext cx="1458450" cy="882746"/>
          </a:xfrm>
          <a:prstGeom prst="rect">
            <a:avLst/>
          </a:prstGeom>
        </p:spPr>
      </p:pic>
      <p:pic>
        <p:nvPicPr>
          <p:cNvPr id="10" name="Image 9">
            <a:extLst>
              <a:ext uri="{FF2B5EF4-FFF2-40B4-BE49-F238E27FC236}">
                <a16:creationId xmlns:a16="http://schemas.microsoft.com/office/drawing/2014/main" id="{B99E7816-35E6-2660-52A1-9CCF822BC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3515" y="2411416"/>
            <a:ext cx="6207854" cy="1372019"/>
          </a:xfrm>
          <a:prstGeom prst="rect">
            <a:avLst/>
          </a:prstGeom>
        </p:spPr>
      </p:pic>
      <p:pic>
        <p:nvPicPr>
          <p:cNvPr id="12" name="Image 11">
            <a:extLst>
              <a:ext uri="{FF2B5EF4-FFF2-40B4-BE49-F238E27FC236}">
                <a16:creationId xmlns:a16="http://schemas.microsoft.com/office/drawing/2014/main" id="{4A12F66B-0B31-B149-01AF-F0213DAB73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3515" y="4416111"/>
            <a:ext cx="6207853" cy="2068418"/>
          </a:xfrm>
          <a:prstGeom prst="rect">
            <a:avLst/>
          </a:prstGeom>
        </p:spPr>
      </p:pic>
    </p:spTree>
    <p:extLst>
      <p:ext uri="{BB962C8B-B14F-4D97-AF65-F5344CB8AC3E}">
        <p14:creationId xmlns:p14="http://schemas.microsoft.com/office/powerpoint/2010/main" val="15871491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8576</TotalTime>
  <Words>841</Words>
  <Application>Microsoft Office PowerPoint</Application>
  <PresentationFormat>Grand écran</PresentationFormat>
  <Paragraphs>129</Paragraphs>
  <Slides>11</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vt:i4>
      </vt:variant>
    </vt:vector>
  </HeadingPairs>
  <TitlesOfParts>
    <vt:vector size="19" baseType="lpstr">
      <vt:lpstr>Arial</vt:lpstr>
      <vt:lpstr>Book Antiqua</vt:lpstr>
      <vt:lpstr>Calibri</vt:lpstr>
      <vt:lpstr>Calibri Light</vt:lpstr>
      <vt:lpstr>Gill Sans</vt:lpstr>
      <vt:lpstr>Source Sans Pro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jpcaware@outlook.fr</dc:creator>
  <cp:lastModifiedBy>jpcaware@outlook.fr</cp:lastModifiedBy>
  <cp:revision>37</cp:revision>
  <dcterms:created xsi:type="dcterms:W3CDTF">2023-10-23T16:30:08Z</dcterms:created>
  <dcterms:modified xsi:type="dcterms:W3CDTF">2024-03-21T17:28:55Z</dcterms:modified>
</cp:coreProperties>
</file>